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59.xml" ContentType="application/vnd.openxmlformats-officedocument.presentationml.slide+xml"/>
  <Override PartName="/ppt/presentation.xml" ContentType="application/vnd.openxmlformats-officedocument.presentationml.presentation.main+xml"/>
  <Override PartName="/ppt/slides/slide3.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32.xml" ContentType="application/vnd.openxmlformats-officedocument.presentationml.slide+xml"/>
  <Override PartName="/ppt/slides/slide52.xml" ContentType="application/vnd.openxmlformats-officedocument.presentationml.slide+xml"/>
  <Override PartName="/ppt/slides/slide3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31.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notesSlides/notesSlide2.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34.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46.xml" ContentType="application/vnd.openxmlformats-officedocument.presentationml.slideLayout+xml"/>
  <Override PartName="/ppt/slideLayouts/slideLayout44.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45.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5" r:id="rId1"/>
    <p:sldMasterId id="2147483648" r:id="rId2"/>
    <p:sldMasterId id="2147483685" r:id="rId3"/>
    <p:sldMasterId id="2147483726" r:id="rId4"/>
  </p:sldMasterIdLst>
  <p:notesMasterIdLst>
    <p:notesMasterId r:id="rId64"/>
  </p:notesMasterIdLst>
  <p:handoutMasterIdLst>
    <p:handoutMasterId r:id="rId65"/>
  </p:handoutMasterIdLst>
  <p:sldIdLst>
    <p:sldId id="313" r:id="rId5"/>
    <p:sldId id="407" r:id="rId6"/>
    <p:sldId id="408" r:id="rId7"/>
    <p:sldId id="409" r:id="rId8"/>
    <p:sldId id="354" r:id="rId9"/>
    <p:sldId id="355" r:id="rId10"/>
    <p:sldId id="411" r:id="rId11"/>
    <p:sldId id="412" r:id="rId12"/>
    <p:sldId id="358" r:id="rId13"/>
    <p:sldId id="359" r:id="rId14"/>
    <p:sldId id="360" r:id="rId15"/>
    <p:sldId id="361" r:id="rId16"/>
    <p:sldId id="362" r:id="rId17"/>
    <p:sldId id="413" r:id="rId18"/>
    <p:sldId id="374" r:id="rId19"/>
    <p:sldId id="375" r:id="rId20"/>
    <p:sldId id="376" r:id="rId21"/>
    <p:sldId id="377" r:id="rId22"/>
    <p:sldId id="378" r:id="rId23"/>
    <p:sldId id="379" r:id="rId24"/>
    <p:sldId id="380" r:id="rId25"/>
    <p:sldId id="381" r:id="rId26"/>
    <p:sldId id="382" r:id="rId27"/>
    <p:sldId id="383" r:id="rId28"/>
    <p:sldId id="384" r:id="rId29"/>
    <p:sldId id="385" r:id="rId30"/>
    <p:sldId id="387" r:id="rId31"/>
    <p:sldId id="388" r:id="rId32"/>
    <p:sldId id="389" r:id="rId33"/>
    <p:sldId id="390" r:id="rId34"/>
    <p:sldId id="391" r:id="rId35"/>
    <p:sldId id="392" r:id="rId36"/>
    <p:sldId id="393" r:id="rId37"/>
    <p:sldId id="394" r:id="rId38"/>
    <p:sldId id="395" r:id="rId39"/>
    <p:sldId id="396" r:id="rId40"/>
    <p:sldId id="397" r:id="rId41"/>
    <p:sldId id="398" r:id="rId42"/>
    <p:sldId id="364" r:id="rId43"/>
    <p:sldId id="365" r:id="rId44"/>
    <p:sldId id="366" r:id="rId45"/>
    <p:sldId id="405" r:id="rId46"/>
    <p:sldId id="403" r:id="rId47"/>
    <p:sldId id="401" r:id="rId48"/>
    <p:sldId id="402" r:id="rId49"/>
    <p:sldId id="414" r:id="rId50"/>
    <p:sldId id="416" r:id="rId51"/>
    <p:sldId id="415" r:id="rId52"/>
    <p:sldId id="340" r:id="rId53"/>
    <p:sldId id="343" r:id="rId54"/>
    <p:sldId id="344" r:id="rId55"/>
    <p:sldId id="345" r:id="rId56"/>
    <p:sldId id="420" r:id="rId57"/>
    <p:sldId id="346" r:id="rId58"/>
    <p:sldId id="347" r:id="rId59"/>
    <p:sldId id="348" r:id="rId60"/>
    <p:sldId id="349" r:id="rId61"/>
    <p:sldId id="419" r:id="rId62"/>
    <p:sldId id="418" r:id="rId63"/>
  </p:sldIdLst>
  <p:sldSz cx="12190413"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
          <p15:clr>
            <a:srgbClr val="A4A3A4"/>
          </p15:clr>
        </p15:guide>
        <p15:guide id="2" orient="horz" pos="979">
          <p15:clr>
            <a:srgbClr val="A4A3A4"/>
          </p15:clr>
        </p15:guide>
        <p15:guide id="3" orient="horz" pos="3996">
          <p15:clr>
            <a:srgbClr val="A4A3A4"/>
          </p15:clr>
        </p15:guide>
        <p15:guide id="4" orient="horz" pos="870">
          <p15:clr>
            <a:srgbClr val="A4A3A4"/>
          </p15:clr>
        </p15:guide>
        <p15:guide id="5" orient="horz" pos="3589">
          <p15:clr>
            <a:srgbClr val="A4A3A4"/>
          </p15:clr>
        </p15:guide>
        <p15:guide id="6" pos="4969">
          <p15:clr>
            <a:srgbClr val="A4A3A4"/>
          </p15:clr>
        </p15:guide>
        <p15:guide id="7" pos="349">
          <p15:clr>
            <a:srgbClr val="A4A3A4"/>
          </p15:clr>
        </p15:guide>
        <p15:guide id="8" pos="1440">
          <p15:clr>
            <a:srgbClr val="A4A3A4"/>
          </p15:clr>
        </p15:guide>
        <p15:guide id="9" pos="1538">
          <p15:clr>
            <a:srgbClr val="A4A3A4"/>
          </p15:clr>
        </p15:guide>
        <p15:guide id="10" pos="2616">
          <p15:clr>
            <a:srgbClr val="A4A3A4"/>
          </p15:clr>
        </p15:guide>
        <p15:guide id="11" pos="2712">
          <p15:clr>
            <a:srgbClr val="A4A3A4"/>
          </p15:clr>
        </p15:guide>
        <p15:guide id="12" pos="3798">
          <p15:clr>
            <a:srgbClr val="A4A3A4"/>
          </p15:clr>
        </p15:guide>
        <p15:guide id="13" pos="3888">
          <p15:clr>
            <a:srgbClr val="A4A3A4"/>
          </p15:clr>
        </p15:guide>
        <p15:guide id="14" pos="5058">
          <p15:clr>
            <a:srgbClr val="A4A3A4"/>
          </p15:clr>
        </p15:guide>
        <p15:guide id="15" pos="6162">
          <p15:clr>
            <a:srgbClr val="A4A3A4"/>
          </p15:clr>
        </p15:guide>
        <p15:guide id="16" pos="6246">
          <p15:clr>
            <a:srgbClr val="A4A3A4"/>
          </p15:clr>
        </p15:guide>
        <p15:guide id="17" pos="7333">
          <p15:clr>
            <a:srgbClr val="A4A3A4"/>
          </p15:clr>
        </p15:guide>
        <p15:guide id="1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88919F"/>
    <a:srgbClr val="4B3E31"/>
    <a:srgbClr val="141432"/>
    <a:srgbClr val="96B4EB"/>
    <a:srgbClr val="96B4DC"/>
    <a:srgbClr val="C16B82"/>
    <a:srgbClr val="970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4" autoAdjust="0"/>
  </p:normalViewPr>
  <p:slideViewPr>
    <p:cSldViewPr snapToGrid="0" snapToObjects="1" showGuides="1">
      <p:cViewPr>
        <p:scale>
          <a:sx n="100" d="100"/>
          <a:sy n="100" d="100"/>
        </p:scale>
        <p:origin x="1890" y="558"/>
      </p:cViewPr>
      <p:guideLst>
        <p:guide orient="horz" pos="276"/>
        <p:guide orient="horz" pos="979"/>
        <p:guide orient="horz" pos="3996"/>
        <p:guide orient="horz" pos="870"/>
        <p:guide orient="horz" pos="3589"/>
        <p:guide pos="4969"/>
        <p:guide pos="349"/>
        <p:guide pos="1440"/>
        <p:guide pos="1538"/>
        <p:guide pos="2616"/>
        <p:guide pos="2712"/>
        <p:guide pos="3798"/>
        <p:guide pos="3888"/>
        <p:guide pos="5058"/>
        <p:guide pos="6162"/>
        <p:guide pos="6246"/>
        <p:guide pos="7333"/>
        <p:guide/>
      </p:guideLst>
    </p:cSldViewPr>
  </p:slideViewPr>
  <p:outlineViewPr>
    <p:cViewPr>
      <p:scale>
        <a:sx n="33" d="100"/>
        <a:sy n="33" d="100"/>
      </p:scale>
      <p:origin x="0" y="-28074"/>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64" d="100"/>
          <a:sy n="64" d="100"/>
        </p:scale>
        <p:origin x="-2645"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74" Type="http://schemas.openxmlformats.org/officeDocument/2006/relationships/customXml" Target="../customXml/item4.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7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0A636B-339A-4D26-BD9F-0743507A8BA5}" type="datetimeFigureOut">
              <a:rPr lang="en-GB" smtClean="0"/>
              <a:t>10/04/2018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909004-5A13-4E89-9C6B-5A51303EFF0C}" type="datetimeFigureOut">
              <a:rPr lang="en-GB" smtClean="0"/>
              <a:t>10/04/2018</a:t>
            </a:fld>
            <a:endParaRPr lang="en-GB"/>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0"/>
          </p:nvPr>
        </p:nvSpPr>
        <p:spPr>
          <a:xfrm>
            <a:off x="3849688" y="0"/>
            <a:ext cx="2946400" cy="496888"/>
          </a:xfrm>
          <a:prstGeom prst="rect">
            <a:avLst/>
          </a:prstGeom>
        </p:spPr>
        <p:txBody>
          <a:bodyPr/>
          <a:lstStyle/>
          <a:p>
            <a:pPr>
              <a:defRPr/>
            </a:pPr>
            <a:fld id="{C5326BDA-7CC1-49A8-8411-F2A8023111F5}" type="datetime2">
              <a:rPr lang="da-DK" smtClean="0"/>
              <a:pPr>
                <a:defRPr/>
              </a:pPr>
              <a:t>10. april 2018</a:t>
            </a:fld>
            <a:endParaRPr lang="da-DK"/>
          </a:p>
        </p:txBody>
      </p:sp>
      <p:sp>
        <p:nvSpPr>
          <p:cNvPr id="5" name="Pladsholder til diasnummer 4"/>
          <p:cNvSpPr>
            <a:spLocks noGrp="1"/>
          </p:cNvSpPr>
          <p:nvPr>
            <p:ph type="sldNum" sz="quarter" idx="11"/>
          </p:nvPr>
        </p:nvSpPr>
        <p:spPr/>
        <p:txBody>
          <a:bodyPr/>
          <a:lstStyle/>
          <a:p>
            <a:pPr>
              <a:defRPr/>
            </a:pPr>
            <a:fld id="{8DA2126E-B258-4FB1-9E97-08F8F1C30157}" type="slidenum">
              <a:rPr lang="da-DK" smtClean="0"/>
              <a:pPr>
                <a:defRPr/>
              </a:pPr>
              <a:t>58</a:t>
            </a:fld>
            <a:endParaRPr lang="da-DK"/>
          </a:p>
        </p:txBody>
      </p:sp>
    </p:spTree>
    <p:extLst>
      <p:ext uri="{BB962C8B-B14F-4D97-AF65-F5344CB8AC3E}">
        <p14:creationId xmlns:p14="http://schemas.microsoft.com/office/powerpoint/2010/main" val="337705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Muligt af få merpris for naturkød med fokus på den gode historie om høj dyrevelfærd, naturpleje og god kvalitet</a:t>
            </a:r>
          </a:p>
          <a:p>
            <a:r>
              <a:rPr lang="da-DK" dirty="0"/>
              <a:t>Merpris for salg af kød er afgørende for de fleste</a:t>
            </a:r>
          </a:p>
          <a:p>
            <a:r>
              <a:rPr lang="da-DK" dirty="0"/>
              <a:t>God afsætning</a:t>
            </a:r>
          </a:p>
          <a:p>
            <a:r>
              <a:rPr lang="da-DK" dirty="0"/>
              <a:t>Salg fra egen gårdbutik, hjemmeside eller </a:t>
            </a:r>
            <a:r>
              <a:rPr lang="da-DK" dirty="0" err="1"/>
              <a:t>facebook</a:t>
            </a:r>
            <a:endParaRPr lang="da-DK" dirty="0"/>
          </a:p>
          <a:p>
            <a:r>
              <a:rPr lang="da-DK" dirty="0"/>
              <a:t>Ekstra pris for afsætning via nyt Anguskoncept</a:t>
            </a:r>
          </a:p>
          <a:p>
            <a:r>
              <a:rPr lang="da-DK" dirty="0"/>
              <a:t>Salg af levende dyr </a:t>
            </a:r>
          </a:p>
          <a:p>
            <a:endParaRPr lang="da-DK" dirty="0"/>
          </a:p>
        </p:txBody>
      </p:sp>
      <p:sp>
        <p:nvSpPr>
          <p:cNvPr id="4" name="Pladsholder til diasnummer 3"/>
          <p:cNvSpPr>
            <a:spLocks noGrp="1"/>
          </p:cNvSpPr>
          <p:nvPr>
            <p:ph type="sldNum" sz="quarter" idx="10"/>
          </p:nvPr>
        </p:nvSpPr>
        <p:spPr/>
        <p:txBody>
          <a:bodyPr/>
          <a:lstStyle/>
          <a:p>
            <a:pPr>
              <a:defRPr/>
            </a:pPr>
            <a:fld id="{0AFE4F35-38D1-4586-8062-C0D74F49BC40}" type="slidenum">
              <a:rPr lang="da-DK" smtClean="0"/>
              <a:pPr>
                <a:defRPr/>
              </a:pPr>
              <a:t>59</a:t>
            </a:fld>
            <a:endParaRPr lang="da-DK"/>
          </a:p>
        </p:txBody>
      </p:sp>
    </p:spTree>
    <p:extLst>
      <p:ext uri="{BB962C8B-B14F-4D97-AF65-F5344CB8AC3E}">
        <p14:creationId xmlns:p14="http://schemas.microsoft.com/office/powerpoint/2010/main" val="4027479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69721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10-04-2018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Picture 29"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38913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10-04-2018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1" name="Picture 30"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3817761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10-04-2018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3" name="Picture 12" descr="NogetAtLeveAf.NogetAtLeveFor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852070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10-04-2018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2" name="Text Placeholder 13"/>
          <p:cNvSpPr>
            <a:spLocks noGrp="1"/>
          </p:cNvSpPr>
          <p:nvPr>
            <p:ph type="body" sz="quarter" idx="26"/>
          </p:nvPr>
        </p:nvSpPr>
        <p:spPr>
          <a:xfrm>
            <a:off x="552366" y="6205995"/>
            <a:ext cx="2548125" cy="180000"/>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3" name="Text Placeholder 13"/>
          <p:cNvSpPr>
            <a:spLocks noGrp="1"/>
          </p:cNvSpPr>
          <p:nvPr>
            <p:ph type="body" sz="quarter" idx="19"/>
          </p:nvPr>
        </p:nvSpPr>
        <p:spPr>
          <a:xfrm>
            <a:off x="10680987" y="5988208"/>
            <a:ext cx="1007997"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38693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130129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Picture 28"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3807971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81780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552366" y="6205995"/>
            <a:ext cx="2548125"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498658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indent="0" algn="ctr">
              <a:buFont typeface="Arial" pitchFamily="34" charset="0"/>
              <a:buNone/>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6" name="Picture 5"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035520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85443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4048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732178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26"/>
          </p:nvPr>
        </p:nvSpPr>
        <p:spPr>
          <a:xfrm>
            <a:off x="548133" y="6205530"/>
            <a:ext cx="1296000" cy="152016"/>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39985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502102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44201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16" name="Text Placeholder 13"/>
          <p:cNvSpPr>
            <a:spLocks noGrp="1"/>
          </p:cNvSpPr>
          <p:nvPr>
            <p:ph type="body" sz="quarter" idx="26"/>
          </p:nvPr>
        </p:nvSpPr>
        <p:spPr>
          <a:xfrm>
            <a:off x="548133" y="6205530"/>
            <a:ext cx="1296000" cy="152016"/>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pic>
        <p:nvPicPr>
          <p:cNvPr id="31" name="Picture 30" descr="VækstIBalance_PPT_Gree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5" name="Picture 34"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41"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523261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10-04-2018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4" name="Picture 53"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6"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6" name="Picture 25" descr="VækstIBalance_PPT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878382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10-04-2018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69" name="Picture 6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70"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71"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713850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10-04-2018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58" name="Picture 57"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61"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62"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959828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10-04-2018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34" name="Picture 33"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3" name="Picture 12" descr="VækstIBalance_PPT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416880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624278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6"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463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10-04-2018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5" name="Text Placeholder 13"/>
          <p:cNvSpPr>
            <a:spLocks noGrp="1"/>
          </p:cNvSpPr>
          <p:nvPr>
            <p:ph type="body" sz="quarter" idx="26"/>
          </p:nvPr>
        </p:nvSpPr>
        <p:spPr>
          <a:xfrm>
            <a:off x="548133" y="6205530"/>
            <a:ext cx="1296000" cy="152016"/>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43" name="Text Placeholder 13"/>
          <p:cNvSpPr>
            <a:spLocks noGrp="1"/>
          </p:cNvSpPr>
          <p:nvPr>
            <p:ph type="body" sz="quarter" idx="19"/>
          </p:nvPr>
        </p:nvSpPr>
        <p:spPr>
          <a:xfrm>
            <a:off x="10680987" y="5988208"/>
            <a:ext cx="1007997"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998398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806999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collage - 6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6"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7"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8"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30878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703762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1"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2"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413686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llustration - Forbruger">
    <p:spTree>
      <p:nvGrpSpPr>
        <p:cNvPr id="1" name=""/>
        <p:cNvGrpSpPr/>
        <p:nvPr/>
      </p:nvGrpSpPr>
      <p:grpSpPr>
        <a:xfrm>
          <a:off x="0" y="0"/>
          <a:ext cx="0" cy="0"/>
          <a:chOff x="0" y="0"/>
          <a:chExt cx="0" cy="0"/>
        </a:xfrm>
      </p:grpSpPr>
      <p:pic>
        <p:nvPicPr>
          <p:cNvPr id="3" name="Picture 2" descr="LF_PPT_InfografiskBund-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86E3029-948C-3643-959F-BD5F2C5241BA}"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177824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llustration - Eksport">
    <p:spTree>
      <p:nvGrpSpPr>
        <p:cNvPr id="1" name=""/>
        <p:cNvGrpSpPr/>
        <p:nvPr/>
      </p:nvGrpSpPr>
      <p:grpSpPr>
        <a:xfrm>
          <a:off x="0" y="0"/>
          <a:ext cx="0" cy="0"/>
          <a:chOff x="0" y="0"/>
          <a:chExt cx="0" cy="0"/>
        </a:xfrm>
      </p:grpSpPr>
      <p:pic>
        <p:nvPicPr>
          <p:cNvPr id="6" name="Picture 5" descr="LF_PPT_InfografiskBund-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43E4CF1-7FA6-394F-8B1C-C1D67AC824B7}"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679322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llustration - Svineproduktion">
    <p:spTree>
      <p:nvGrpSpPr>
        <p:cNvPr id="1" name=""/>
        <p:cNvGrpSpPr/>
        <p:nvPr/>
      </p:nvGrpSpPr>
      <p:grpSpPr>
        <a:xfrm>
          <a:off x="0" y="0"/>
          <a:ext cx="0" cy="0"/>
          <a:chOff x="0" y="0"/>
          <a:chExt cx="0" cy="0"/>
        </a:xfrm>
      </p:grpSpPr>
      <p:pic>
        <p:nvPicPr>
          <p:cNvPr id="3" name="Picture 2" descr="LF_PPT_InfografiskBund-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C8C2BC48-11FD-C447-B61C-3D9275FD5285}"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142643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llustration - Mælkeproduktion">
    <p:spTree>
      <p:nvGrpSpPr>
        <p:cNvPr id="1" name=""/>
        <p:cNvGrpSpPr/>
        <p:nvPr/>
      </p:nvGrpSpPr>
      <p:grpSpPr>
        <a:xfrm>
          <a:off x="0" y="0"/>
          <a:ext cx="0" cy="0"/>
          <a:chOff x="0" y="0"/>
          <a:chExt cx="0" cy="0"/>
        </a:xfrm>
      </p:grpSpPr>
      <p:pic>
        <p:nvPicPr>
          <p:cNvPr id="6" name="Picture 5" descr="LF_PPT_InfografiskBund-0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F40BF439-3041-7841-9019-6ED2501E04CA}"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020436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llustration - Æg/Fjerkræsproduktion">
    <p:spTree>
      <p:nvGrpSpPr>
        <p:cNvPr id="1" name=""/>
        <p:cNvGrpSpPr/>
        <p:nvPr/>
      </p:nvGrpSpPr>
      <p:grpSpPr>
        <a:xfrm>
          <a:off x="0" y="0"/>
          <a:ext cx="0" cy="0"/>
          <a:chOff x="0" y="0"/>
          <a:chExt cx="0" cy="0"/>
        </a:xfrm>
      </p:grpSpPr>
      <p:pic>
        <p:nvPicPr>
          <p:cNvPr id="6" name="Picture 5" descr="LF_PPT_InfografiskBund-06.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A08C0EF3-D7F6-D14C-AD18-25A9878E1862}"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84373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1141574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llustration - Forarbejdning">
    <p:spTree>
      <p:nvGrpSpPr>
        <p:cNvPr id="1" name=""/>
        <p:cNvGrpSpPr/>
        <p:nvPr/>
      </p:nvGrpSpPr>
      <p:grpSpPr>
        <a:xfrm>
          <a:off x="0" y="0"/>
          <a:ext cx="0" cy="0"/>
          <a:chOff x="0" y="0"/>
          <a:chExt cx="0" cy="0"/>
        </a:xfrm>
      </p:grpSpPr>
      <p:pic>
        <p:nvPicPr>
          <p:cNvPr id="3" name="Picture 2" descr="LF_PPT_InfografiskBund-0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1EFFAB4-88E3-AB48-A781-F9845FBDB5BC}"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20538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llustration - Corporate">
    <p:spTree>
      <p:nvGrpSpPr>
        <p:cNvPr id="1" name=""/>
        <p:cNvGrpSpPr/>
        <p:nvPr/>
      </p:nvGrpSpPr>
      <p:grpSpPr>
        <a:xfrm>
          <a:off x="0" y="0"/>
          <a:ext cx="0" cy="0"/>
          <a:chOff x="0" y="0"/>
          <a:chExt cx="0" cy="0"/>
        </a:xfrm>
      </p:grpSpPr>
      <p:pic>
        <p:nvPicPr>
          <p:cNvPr id="6" name="Picture 5" descr="LF_PPT_InfografiskBund-07.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8C61729-ACDE-1B40-99BB-27CE5F740E64}"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471078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4"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23874" y="6165851"/>
            <a:ext cx="571501" cy="2286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0"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0"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6"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5" name="Billede 3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64023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10-04-2018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6" name="Billed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10-04-2018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10-04-2018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10-04-2018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4" name="Billed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10-04-2018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9" name="Text Placeholder 13"/>
          <p:cNvSpPr>
            <a:spLocks noGrp="1"/>
          </p:cNvSpPr>
          <p:nvPr>
            <p:ph type="body" sz="quarter" idx="26"/>
          </p:nvPr>
        </p:nvSpPr>
        <p:spPr>
          <a:xfrm>
            <a:off x="523874" y="6165851"/>
            <a:ext cx="571501" cy="228600"/>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9" name="Billed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3168" y="6165712"/>
            <a:ext cx="572208" cy="228279"/>
          </a:xfrm>
          <a:prstGeom prst="rect">
            <a:avLst/>
          </a:prstGeom>
        </p:spPr>
      </p:pic>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23874" y="6165851"/>
            <a:ext cx="571501" cy="2286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el og indhold - log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3" name="Pladsholder til dato 2"/>
          <p:cNvSpPr>
            <a:spLocks noGrp="1"/>
          </p:cNvSpPr>
          <p:nvPr>
            <p:ph type="dt" sz="half" idx="10"/>
          </p:nvPr>
        </p:nvSpPr>
        <p:spPr/>
        <p:txBody>
          <a:bodyPr/>
          <a:lstStyle/>
          <a:p>
            <a:pPr>
              <a:defRPr/>
            </a:pPr>
            <a:endParaRPr lang="da-DK" dirty="0"/>
          </a:p>
        </p:txBody>
      </p:sp>
      <p:sp>
        <p:nvSpPr>
          <p:cNvPr id="4" name="Pladsholder til diasnummer 3"/>
          <p:cNvSpPr>
            <a:spLocks noGrp="1"/>
          </p:cNvSpPr>
          <p:nvPr>
            <p:ph type="sldNum" sz="quarter" idx="11"/>
          </p:nvPr>
        </p:nvSpPr>
        <p:spPr/>
        <p:txBody>
          <a:bodyPr/>
          <a:lstStyle/>
          <a:p>
            <a:pPr>
              <a:defRPr/>
            </a:pPr>
            <a:fld id="{C21184CA-CF82-4A4F-89A8-CEF063EB752F}" type="slidenum">
              <a:rPr lang="da-DK" smtClean="0"/>
              <a:pPr>
                <a:defRPr/>
              </a:pPr>
              <a:t>‹nr.›</a:t>
            </a:fld>
            <a:r>
              <a:rPr lang="da-DK">
                <a:solidFill>
                  <a:schemeClr val="bg1"/>
                </a:solidFill>
              </a:rPr>
              <a:t>..</a:t>
            </a:r>
            <a:endParaRPr lang="da-DK" dirty="0"/>
          </a:p>
        </p:txBody>
      </p:sp>
      <p:sp>
        <p:nvSpPr>
          <p:cNvPr id="5" name="Pladsholder til sidefod 4"/>
          <p:cNvSpPr>
            <a:spLocks noGrp="1"/>
          </p:cNvSpPr>
          <p:nvPr>
            <p:ph type="ftr" sz="quarter" idx="12"/>
          </p:nvPr>
        </p:nvSpPr>
        <p:spPr/>
        <p:txBody>
          <a:bodyPr/>
          <a:lstStyle/>
          <a:p>
            <a:endParaRPr lang="da-DK" dirty="0"/>
          </a:p>
        </p:txBody>
      </p:sp>
      <p:sp>
        <p:nvSpPr>
          <p:cNvPr id="7" name="Pladsholder til indhold 6"/>
          <p:cNvSpPr>
            <a:spLocks noGrp="1"/>
          </p:cNvSpPr>
          <p:nvPr>
            <p:ph sz="quarter" idx="13"/>
          </p:nvPr>
        </p:nvSpPr>
        <p:spPr>
          <a:xfrm>
            <a:off x="812694" y="1604434"/>
            <a:ext cx="10768198" cy="451273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2497294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83937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812694" y="404664"/>
            <a:ext cx="8642448" cy="1143000"/>
          </a:xfrm>
        </p:spPr>
        <p:txBody>
          <a:bodyPr/>
          <a:lstStyle/>
          <a:p>
            <a:r>
              <a:rPr lang="da-DK"/>
              <a:t>Klik for at redigere i master</a:t>
            </a:r>
            <a:endParaRPr lang="da-DK" dirty="0"/>
          </a:p>
        </p:txBody>
      </p:sp>
      <p:pic>
        <p:nvPicPr>
          <p:cNvPr id="7" name="Billede 6" descr="Udsnit_mønster_V2.png"/>
          <p:cNvPicPr>
            <a:picLocks noChangeAspect="1"/>
          </p:cNvPicPr>
          <p:nvPr userDrawn="1"/>
        </p:nvPicPr>
        <p:blipFill>
          <a:blip r:embed="rId2" cstate="print">
            <a:alphaModFix amt="60000"/>
            <a:extLst>
              <a:ext uri="{28A0092B-C50C-407E-A947-70E740481C1C}">
                <a14:useLocalDpi xmlns:a14="http://schemas.microsoft.com/office/drawing/2010/main"/>
              </a:ext>
            </a:extLst>
          </a:blip>
          <a:srcRect t="4128" r="5859"/>
          <a:stretch>
            <a:fillRect/>
          </a:stretch>
        </p:blipFill>
        <p:spPr>
          <a:xfrm>
            <a:off x="8591159" y="0"/>
            <a:ext cx="3599254" cy="3048000"/>
          </a:xfrm>
          <a:prstGeom prst="rect">
            <a:avLst/>
          </a:prstGeom>
        </p:spPr>
      </p:pic>
      <p:sp>
        <p:nvSpPr>
          <p:cNvPr id="9" name="Pladsholder til indhold 8"/>
          <p:cNvSpPr>
            <a:spLocks noGrp="1"/>
          </p:cNvSpPr>
          <p:nvPr>
            <p:ph sz="quarter" idx="12"/>
          </p:nvPr>
        </p:nvSpPr>
        <p:spPr>
          <a:xfrm>
            <a:off x="812694" y="1604798"/>
            <a:ext cx="9949155" cy="4248151"/>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3" name="Pladsholder til dato 2"/>
          <p:cNvSpPr>
            <a:spLocks noGrp="1"/>
          </p:cNvSpPr>
          <p:nvPr>
            <p:ph type="dt" sz="half" idx="13"/>
          </p:nvPr>
        </p:nvSpPr>
        <p:spPr/>
        <p:txBody>
          <a:bodyPr/>
          <a:lstStyle/>
          <a:p>
            <a:pPr>
              <a:defRPr/>
            </a:pPr>
            <a:endParaRPr lang="da-DK" dirty="0"/>
          </a:p>
        </p:txBody>
      </p:sp>
      <p:sp>
        <p:nvSpPr>
          <p:cNvPr id="4" name="Pladsholder til sidefod 3"/>
          <p:cNvSpPr>
            <a:spLocks noGrp="1"/>
          </p:cNvSpPr>
          <p:nvPr>
            <p:ph type="ftr" sz="quarter" idx="14"/>
          </p:nvPr>
        </p:nvSpPr>
        <p:spPr/>
        <p:txBody>
          <a:bodyPr/>
          <a:lstStyle/>
          <a:p>
            <a:endParaRPr lang="da-DK" dirty="0"/>
          </a:p>
        </p:txBody>
      </p:sp>
      <p:sp>
        <p:nvSpPr>
          <p:cNvPr id="5" name="Pladsholder til diasnummer 4"/>
          <p:cNvSpPr>
            <a:spLocks noGrp="1"/>
          </p:cNvSpPr>
          <p:nvPr>
            <p:ph type="sldNum" sz="quarter" idx="15"/>
          </p:nvPr>
        </p:nvSpPr>
        <p:spPr/>
        <p:txBody>
          <a:bodyPr/>
          <a:lstStyle/>
          <a:p>
            <a:pPr>
              <a:defRPr/>
            </a:pPr>
            <a:fld id="{C21184CA-CF82-4A4F-89A8-CEF063EB752F}" type="slidenum">
              <a:rPr lang="da-DK" smtClean="0"/>
              <a:pPr>
                <a:defRPr/>
              </a:pPr>
              <a:t>‹nr.›</a:t>
            </a:fld>
            <a:r>
              <a:rPr lang="da-DK">
                <a:solidFill>
                  <a:schemeClr val="bg1"/>
                </a:solidFill>
              </a:rPr>
              <a:t>..</a:t>
            </a:r>
            <a:endParaRPr lang="da-DK" dirty="0"/>
          </a:p>
        </p:txBody>
      </p:sp>
    </p:spTree>
    <p:extLst>
      <p:ext uri="{BB962C8B-B14F-4D97-AF65-F5344CB8AC3E}">
        <p14:creationId xmlns:p14="http://schemas.microsoft.com/office/powerpoint/2010/main" val="75995879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el og indhold - logo+grafi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8" name="Pladsholder til indhold 7"/>
          <p:cNvSpPr>
            <a:spLocks noGrp="1"/>
          </p:cNvSpPr>
          <p:nvPr>
            <p:ph sz="quarter" idx="12"/>
          </p:nvPr>
        </p:nvSpPr>
        <p:spPr>
          <a:xfrm>
            <a:off x="812694" y="1604435"/>
            <a:ext cx="10768198" cy="405681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3" name="Pladsholder til dato 2"/>
          <p:cNvSpPr>
            <a:spLocks noGrp="1"/>
          </p:cNvSpPr>
          <p:nvPr>
            <p:ph type="dt" sz="half" idx="13"/>
          </p:nvPr>
        </p:nvSpPr>
        <p:spPr/>
        <p:txBody>
          <a:bodyPr/>
          <a:lstStyle/>
          <a:p>
            <a:pPr>
              <a:defRPr/>
            </a:pPr>
            <a:endParaRPr lang="da-DK" dirty="0"/>
          </a:p>
        </p:txBody>
      </p:sp>
      <p:sp>
        <p:nvSpPr>
          <p:cNvPr id="4" name="Pladsholder til sidefod 3"/>
          <p:cNvSpPr>
            <a:spLocks noGrp="1"/>
          </p:cNvSpPr>
          <p:nvPr>
            <p:ph type="ftr" sz="quarter" idx="14"/>
          </p:nvPr>
        </p:nvSpPr>
        <p:spPr/>
        <p:txBody>
          <a:bodyPr/>
          <a:lstStyle/>
          <a:p>
            <a:endParaRPr lang="da-DK" dirty="0"/>
          </a:p>
        </p:txBody>
      </p:sp>
      <p:sp>
        <p:nvSpPr>
          <p:cNvPr id="5" name="Pladsholder til diasnummer 4"/>
          <p:cNvSpPr>
            <a:spLocks noGrp="1"/>
          </p:cNvSpPr>
          <p:nvPr>
            <p:ph type="sldNum" sz="quarter" idx="15"/>
          </p:nvPr>
        </p:nvSpPr>
        <p:spPr/>
        <p:txBody>
          <a:bodyPr/>
          <a:lstStyle/>
          <a:p>
            <a:pPr>
              <a:defRPr/>
            </a:pPr>
            <a:fld id="{C21184CA-CF82-4A4F-89A8-CEF063EB752F}" type="slidenum">
              <a:rPr lang="da-DK" smtClean="0"/>
              <a:pPr>
                <a:defRPr/>
              </a:pPr>
              <a:t>‹nr.›</a:t>
            </a:fld>
            <a:r>
              <a:rPr lang="da-DK">
                <a:solidFill>
                  <a:schemeClr val="bg1"/>
                </a:solidFill>
              </a:rPr>
              <a:t>..</a:t>
            </a:r>
            <a:endParaRPr lang="da-DK" dirty="0"/>
          </a:p>
        </p:txBody>
      </p:sp>
    </p:spTree>
    <p:extLst>
      <p:ext uri="{BB962C8B-B14F-4D97-AF65-F5344CB8AC3E}">
        <p14:creationId xmlns:p14="http://schemas.microsoft.com/office/powerpoint/2010/main" val="1329007218"/>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ammenligning">
    <p:spTree>
      <p:nvGrpSpPr>
        <p:cNvPr id="1" name=""/>
        <p:cNvGrpSpPr/>
        <p:nvPr/>
      </p:nvGrpSpPr>
      <p:grpSpPr>
        <a:xfrm>
          <a:off x="0" y="0"/>
          <a:ext cx="0" cy="0"/>
          <a:chOff x="0" y="0"/>
          <a:chExt cx="0" cy="0"/>
        </a:xfrm>
      </p:grpSpPr>
      <p:sp>
        <p:nvSpPr>
          <p:cNvPr id="4" name="Shape 3"/>
          <p:cNvSpPr>
            <a:spLocks noGrp="1"/>
          </p:cNvSpPr>
          <p:nvPr>
            <p:ph sz="half" idx="2"/>
          </p:nvPr>
        </p:nvSpPr>
        <p:spPr>
          <a:xfrm>
            <a:off x="812694" y="1604797"/>
            <a:ext cx="5423294" cy="4536504"/>
          </a:xfrm>
        </p:spPr>
        <p:txBody>
          <a:bodyPr/>
          <a:lstStyle>
            <a:lvl1pPr latinLnBrk="0">
              <a:defRPr lang="da-DK" sz="3200"/>
            </a:lvl1pPr>
            <a:lvl2pPr>
              <a:defRPr lang="da-DK" sz="2666"/>
            </a:lvl2pPr>
            <a:lvl3pPr>
              <a:defRPr lang="da-DK" sz="2400"/>
            </a:lvl3pPr>
            <a:lvl4pPr>
              <a:defRPr lang="da-DK" sz="2133"/>
            </a:lvl4pPr>
            <a:lvl5pPr>
              <a:defRPr lang="da-DK" sz="2133"/>
            </a:lvl5pPr>
            <a:lvl6pPr>
              <a:defRPr lang="da-DK" sz="2133"/>
            </a:lvl6pPr>
            <a:lvl7pPr>
              <a:defRPr lang="da-DK" sz="2133"/>
            </a:lvl7pPr>
            <a:lvl8pPr>
              <a:defRPr lang="da-DK" sz="2133"/>
            </a:lvl8pPr>
            <a:lvl9pPr>
              <a:defRPr lang="da-DK" sz="2133"/>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Shape 5"/>
          <p:cNvSpPr>
            <a:spLocks noGrp="1"/>
          </p:cNvSpPr>
          <p:nvPr>
            <p:ph sz="quarter" idx="4"/>
          </p:nvPr>
        </p:nvSpPr>
        <p:spPr>
          <a:xfrm>
            <a:off x="6287203" y="1604797"/>
            <a:ext cx="5293690" cy="4536504"/>
          </a:xfrm>
        </p:spPr>
        <p:txBody>
          <a:bodyPr/>
          <a:lstStyle>
            <a:lvl1pPr latinLnBrk="0">
              <a:defRPr lang="da-DK" sz="3200"/>
            </a:lvl1pPr>
            <a:lvl2pPr>
              <a:defRPr lang="da-DK" sz="2666"/>
            </a:lvl2pPr>
            <a:lvl3pPr>
              <a:defRPr lang="da-DK" sz="2400"/>
            </a:lvl3pPr>
            <a:lvl4pPr>
              <a:defRPr lang="da-DK" sz="2133"/>
            </a:lvl4pPr>
            <a:lvl5pPr>
              <a:defRPr lang="da-DK" sz="2133"/>
            </a:lvl5pPr>
            <a:lvl6pPr>
              <a:defRPr lang="da-DK" sz="2133"/>
            </a:lvl6pPr>
            <a:lvl7pPr>
              <a:defRPr lang="da-DK" sz="2133"/>
            </a:lvl7pPr>
            <a:lvl8pPr>
              <a:defRPr lang="da-DK" sz="2133"/>
            </a:lvl8pPr>
            <a:lvl9pPr>
              <a:defRPr lang="da-DK" sz="2133"/>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Titel 9"/>
          <p:cNvSpPr>
            <a:spLocks noGrp="1"/>
          </p:cNvSpPr>
          <p:nvPr>
            <p:ph type="title"/>
          </p:nvPr>
        </p:nvSpPr>
        <p:spPr/>
        <p:txBody>
          <a:bodyPr/>
          <a:lstStyle/>
          <a:p>
            <a:r>
              <a:rPr lang="da-DK"/>
              <a:t>Klik for at redigere i master</a:t>
            </a:r>
          </a:p>
        </p:txBody>
      </p:sp>
      <p:sp>
        <p:nvSpPr>
          <p:cNvPr id="7" name="Pladsholder til dato 6"/>
          <p:cNvSpPr>
            <a:spLocks noGrp="1"/>
          </p:cNvSpPr>
          <p:nvPr>
            <p:ph type="dt" sz="half" idx="10"/>
          </p:nvPr>
        </p:nvSpPr>
        <p:spPr/>
        <p:txBody>
          <a:bodyPr/>
          <a:lstStyle/>
          <a:p>
            <a:pPr>
              <a:defRPr/>
            </a:pPr>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pPr>
              <a:defRPr/>
            </a:pPr>
            <a:fld id="{C21184CA-CF82-4A4F-89A8-CEF063EB752F}" type="slidenum">
              <a:rPr lang="da-DK" smtClean="0"/>
              <a:pPr>
                <a:defRPr/>
              </a:pPr>
              <a:t>‹nr.›</a:t>
            </a:fld>
            <a:r>
              <a:rPr lang="da-DK">
                <a:solidFill>
                  <a:schemeClr val="bg1"/>
                </a:solidFill>
              </a:rPr>
              <a:t>..</a:t>
            </a:r>
            <a:endParaRPr lang="da-DK" dirty="0"/>
          </a:p>
        </p:txBody>
      </p:sp>
    </p:spTree>
    <p:extLst>
      <p:ext uri="{BB962C8B-B14F-4D97-AF65-F5344CB8AC3E}">
        <p14:creationId xmlns:p14="http://schemas.microsoft.com/office/powerpoint/2010/main" val="1717903294"/>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pPr>
              <a:defRPr/>
            </a:pPr>
            <a:endParaRPr lang="da-DK" dirty="0"/>
          </a:p>
        </p:txBody>
      </p:sp>
      <p:sp>
        <p:nvSpPr>
          <p:cNvPr id="4" name="Pladsholder til diasnummer 3"/>
          <p:cNvSpPr>
            <a:spLocks noGrp="1"/>
          </p:cNvSpPr>
          <p:nvPr>
            <p:ph type="sldNum" sz="quarter" idx="11"/>
          </p:nvPr>
        </p:nvSpPr>
        <p:spPr/>
        <p:txBody>
          <a:bodyPr/>
          <a:lstStyle/>
          <a:p>
            <a:pPr>
              <a:defRPr/>
            </a:pPr>
            <a:fld id="{C21184CA-CF82-4A4F-89A8-CEF063EB752F}" type="slidenum">
              <a:rPr lang="da-DK" smtClean="0"/>
              <a:pPr>
                <a:defRPr/>
              </a:pPr>
              <a:t>‹nr.›</a:t>
            </a:fld>
            <a:r>
              <a:rPr lang="da-DK">
                <a:solidFill>
                  <a:schemeClr val="bg1"/>
                </a:solidFill>
              </a:rPr>
              <a:t>..</a:t>
            </a:r>
            <a:endParaRPr lang="da-DK" dirty="0"/>
          </a:p>
        </p:txBody>
      </p:sp>
      <p:sp>
        <p:nvSpPr>
          <p:cNvPr id="5" name="Pladsholder til sidefod 4"/>
          <p:cNvSpPr>
            <a:spLocks noGrp="1"/>
          </p:cNvSpPr>
          <p:nvPr>
            <p:ph type="ftr" sz="quarter" idx="12"/>
          </p:nvPr>
        </p:nvSpPr>
        <p:spPr/>
        <p:txBody>
          <a:bodyPr/>
          <a:lstStyle/>
          <a:p>
            <a:endParaRPr lang="da-DK" dirty="0"/>
          </a:p>
        </p:txBody>
      </p:sp>
      <p:pic>
        <p:nvPicPr>
          <p:cNvPr id="6" name="Billede 5" descr="grafik2.png"/>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8591161" y="5434474"/>
            <a:ext cx="3599253" cy="1423527"/>
          </a:xfrm>
          <a:prstGeom prst="rect">
            <a:avLst/>
          </a:prstGeom>
        </p:spPr>
      </p:pic>
      <p:pic>
        <p:nvPicPr>
          <p:cNvPr id="7" name="SEGES" descr="C:\Users\akm\Dropbox\Power Point\SEGES\Seges_logo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170353" y="6180667"/>
            <a:ext cx="1722809" cy="6025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Pladsholder til indhold 8"/>
          <p:cNvSpPr>
            <a:spLocks noGrp="1"/>
          </p:cNvSpPr>
          <p:nvPr>
            <p:ph sz="quarter" idx="13"/>
          </p:nvPr>
        </p:nvSpPr>
        <p:spPr>
          <a:xfrm>
            <a:off x="812694" y="1604798"/>
            <a:ext cx="10768198" cy="4248151"/>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28823989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8" name="Pladsholder til indhold 7"/>
          <p:cNvSpPr>
            <a:spLocks noGrp="1"/>
          </p:cNvSpPr>
          <p:nvPr>
            <p:ph sz="quarter" idx="12"/>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9" name="Billede 8" descr="grafik2.png"/>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8591161" y="5434474"/>
            <a:ext cx="3599253" cy="1423527"/>
          </a:xfrm>
          <a:prstGeom prst="rect">
            <a:avLst/>
          </a:prstGeom>
        </p:spPr>
      </p:pic>
      <p:pic>
        <p:nvPicPr>
          <p:cNvPr id="11" name="Picture 2" descr="C:\Users\akm\Dropbox\Power Point\SEGES\Seges_logo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03248" y="6287970"/>
            <a:ext cx="1760184" cy="461745"/>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dato 2"/>
          <p:cNvSpPr>
            <a:spLocks noGrp="1"/>
          </p:cNvSpPr>
          <p:nvPr>
            <p:ph type="dt" sz="half" idx="13"/>
          </p:nvPr>
        </p:nvSpPr>
        <p:spPr/>
        <p:txBody>
          <a:bodyPr/>
          <a:lstStyle/>
          <a:p>
            <a:pPr>
              <a:defRPr/>
            </a:pPr>
            <a:endParaRPr lang="da-DK" dirty="0"/>
          </a:p>
        </p:txBody>
      </p:sp>
      <p:sp>
        <p:nvSpPr>
          <p:cNvPr id="4" name="Pladsholder til sidefod 3"/>
          <p:cNvSpPr>
            <a:spLocks noGrp="1"/>
          </p:cNvSpPr>
          <p:nvPr>
            <p:ph type="ftr" sz="quarter" idx="14"/>
          </p:nvPr>
        </p:nvSpPr>
        <p:spPr/>
        <p:txBody>
          <a:bodyPr/>
          <a:lstStyle/>
          <a:p>
            <a:endParaRPr lang="da-DK" dirty="0"/>
          </a:p>
        </p:txBody>
      </p:sp>
      <p:sp>
        <p:nvSpPr>
          <p:cNvPr id="5" name="Pladsholder til diasnummer 4"/>
          <p:cNvSpPr>
            <a:spLocks noGrp="1"/>
          </p:cNvSpPr>
          <p:nvPr>
            <p:ph type="sldNum" sz="quarter" idx="15"/>
          </p:nvPr>
        </p:nvSpPr>
        <p:spPr/>
        <p:txBody>
          <a:bodyPr/>
          <a:lstStyle/>
          <a:p>
            <a:pPr>
              <a:defRPr/>
            </a:pPr>
            <a:fld id="{C21184CA-CF82-4A4F-89A8-CEF063EB752F}" type="slidenum">
              <a:rPr lang="da-DK" smtClean="0"/>
              <a:pPr>
                <a:defRPr/>
              </a:pPr>
              <a:t>‹nr.›</a:t>
            </a:fld>
            <a:r>
              <a:rPr lang="da-DK" dirty="0">
                <a:solidFill>
                  <a:schemeClr val="bg1"/>
                </a:solidFill>
              </a:rPr>
              <a:t>...</a:t>
            </a:r>
            <a:endParaRPr lang="da-DK" dirty="0"/>
          </a:p>
        </p:txBody>
      </p:sp>
    </p:spTree>
    <p:extLst>
      <p:ext uri="{BB962C8B-B14F-4D97-AF65-F5344CB8AC3E}">
        <p14:creationId xmlns:p14="http://schemas.microsoft.com/office/powerpoint/2010/main" val="3507522184"/>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05432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6"/>
          </p:nvPr>
        </p:nvSpPr>
        <p:spPr>
          <a:xfrm>
            <a:off x="552366" y="6205995"/>
            <a:ext cx="2548125"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10-04-2018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6" name="Picture 35"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235684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10-04-2018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8" name="Picture 27"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extLst>
      <p:ext uri="{BB962C8B-B14F-4D97-AF65-F5344CB8AC3E}">
        <p14:creationId xmlns:p14="http://schemas.microsoft.com/office/powerpoint/2010/main" val="387865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10-04-2018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1989445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24" r:id="rId4"/>
    <p:sldLayoutId id="2147483719" r:id="rId5"/>
    <p:sldLayoutId id="2147483725" r:id="rId6"/>
    <p:sldLayoutId id="2147483750" r:id="rId7"/>
    <p:sldLayoutId id="2147483709" r:id="rId8"/>
    <p:sldLayoutId id="2147483710" r:id="rId9"/>
    <p:sldLayoutId id="2147483711" r:id="rId10"/>
    <p:sldLayoutId id="2147483712" r:id="rId11"/>
    <p:sldLayoutId id="2147483713" r:id="rId12"/>
    <p:sldLayoutId id="2147483714" r:id="rId13"/>
    <p:sldLayoutId id="2147483721" r:id="rId14"/>
    <p:sldLayoutId id="2147483715" r:id="rId15"/>
    <p:sldLayoutId id="2147483716" r:id="rId16"/>
    <p:sldLayoutId id="214748371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10-04-2018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906773122"/>
      </p:ext>
    </p:extLst>
  </p:cSld>
  <p:clrMap bg1="lt1" tx1="dk1" bg2="lt2" tx2="dk2" accent1="accent1" accent2="accent2" accent3="accent3" accent4="accent4" accent5="accent5" accent6="accent6" hlink="hlink" folHlink="folHlink"/>
  <p:sldLayoutIdLst>
    <p:sldLayoutId id="2147483656" r:id="rId1"/>
    <p:sldLayoutId id="2147483671" r:id="rId2"/>
    <p:sldLayoutId id="2147483672" r:id="rId3"/>
    <p:sldLayoutId id="2147483723" r:id="rId4"/>
    <p:sldLayoutId id="2147483718" r:id="rId5"/>
    <p:sldLayoutId id="2147483722" r:id="rId6"/>
    <p:sldLayoutId id="2147483749" r:id="rId7"/>
    <p:sldLayoutId id="2147483659" r:id="rId8"/>
    <p:sldLayoutId id="2147483667" r:id="rId9"/>
    <p:sldLayoutId id="2147483663" r:id="rId10"/>
    <p:sldLayoutId id="2147483673" r:id="rId11"/>
    <p:sldLayoutId id="2147483654" r:id="rId12"/>
    <p:sldLayoutId id="2147483674" r:id="rId13"/>
    <p:sldLayoutId id="2147483720"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10-04-2018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2206822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10-04-2018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48"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51" r:id="rId18"/>
    <p:sldLayoutId id="2147483752" r:id="rId19"/>
    <p:sldLayoutId id="2147483753" r:id="rId20"/>
    <p:sldLayoutId id="2147483754" r:id="rId21"/>
    <p:sldLayoutId id="2147483755" r:id="rId22"/>
    <p:sldLayoutId id="2147483756" r:id="rId23"/>
    <p:sldLayoutId id="2147483757" r:id="rId24"/>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hyperlink" Target="http://www.dinnatur.dk/" TargetMode="External"/><Relationship Id="rId2" Type="http://schemas.openxmlformats.org/officeDocument/2006/relationships/hyperlink" Target="http://arealinformation.miljoeportal.dk/distribution/" TargetMode="External"/><Relationship Id="rId1" Type="http://schemas.openxmlformats.org/officeDocument/2006/relationships/slideLayout" Target="../slideLayouts/slideLayout49.xml"/><Relationship Id="rId4" Type="http://schemas.openxmlformats.org/officeDocument/2006/relationships/hyperlink" Target="https://sp.landbrugsinfo.dk/Miljoe/Natur-og-arealforvaltning/naturtyper/Sider/AM_17_3683_info_om_p3_natur.asp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retsinformation.dk/Forms/R0710.aspx?id=194786" TargetMode="Externa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3.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60.jpe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p:sp>
      <p:sp>
        <p:nvSpPr>
          <p:cNvPr id="13" name="Pladsholder til tekst 12"/>
          <p:cNvSpPr>
            <a:spLocks noGrp="1"/>
          </p:cNvSpPr>
          <p:nvPr>
            <p:ph type="body" sz="quarter" idx="23"/>
          </p:nvPr>
        </p:nvSpPr>
        <p:spPr/>
        <p:txBody>
          <a:bodyPr/>
          <a:lstStyle/>
          <a:p>
            <a:endParaRPr lang="da-DK"/>
          </a:p>
        </p:txBody>
      </p:sp>
      <p:sp>
        <p:nvSpPr>
          <p:cNvPr id="14" name="Pladsholder til tekst 13"/>
          <p:cNvSpPr>
            <a:spLocks noGrp="1"/>
          </p:cNvSpPr>
          <p:nvPr>
            <p:ph type="body" sz="quarter" idx="24"/>
          </p:nvPr>
        </p:nvSpPr>
        <p:spPr/>
        <p:txBody>
          <a:bodyPr/>
          <a:lstStyle/>
          <a:p>
            <a:endParaRPr lang="da-DK"/>
          </a:p>
        </p:txBody>
      </p:sp>
      <p:sp>
        <p:nvSpPr>
          <p:cNvPr id="15" name="Pladsholder til tekst 14"/>
          <p:cNvSpPr>
            <a:spLocks noGrp="1"/>
          </p:cNvSpPr>
          <p:nvPr>
            <p:ph type="body" sz="quarter" idx="25"/>
          </p:nvPr>
        </p:nvSpPr>
        <p:spPr/>
        <p:txBody>
          <a:bodyPr/>
          <a:lstStyle/>
          <a:p>
            <a:endParaRPr lang="da-DK" dirty="0"/>
          </a:p>
        </p:txBody>
      </p:sp>
      <p:sp>
        <p:nvSpPr>
          <p:cNvPr id="10" name="Titel 9"/>
          <p:cNvSpPr>
            <a:spLocks noGrp="1"/>
          </p:cNvSpPr>
          <p:nvPr>
            <p:ph type="ctrTitle"/>
          </p:nvPr>
        </p:nvSpPr>
        <p:spPr>
          <a:xfrm>
            <a:off x="511309" y="1901574"/>
            <a:ext cx="7394441" cy="704167"/>
          </a:xfrm>
        </p:spPr>
        <p:txBody>
          <a:bodyPr/>
          <a:lstStyle/>
          <a:p>
            <a:r>
              <a:rPr lang="da-DK" dirty="0"/>
              <a:t>Operation Engsnarre</a:t>
            </a:r>
          </a:p>
        </p:txBody>
      </p:sp>
      <p:sp>
        <p:nvSpPr>
          <p:cNvPr id="17" name="Pladsholder til tekst 16"/>
          <p:cNvSpPr>
            <a:spLocks noGrp="1"/>
          </p:cNvSpPr>
          <p:nvPr>
            <p:ph type="body" sz="quarter" idx="27"/>
          </p:nvPr>
        </p:nvSpPr>
        <p:spPr/>
        <p:txBody>
          <a:bodyPr/>
          <a:lstStyle/>
          <a:p>
            <a:r>
              <a:rPr lang="da-DK" dirty="0"/>
              <a:t>Heidi Buur Holbeck, Anlæg &amp; Miljø</a:t>
            </a:r>
          </a:p>
          <a:p>
            <a:r>
              <a:rPr lang="da-DK" dirty="0"/>
              <a:t>Jonas Valhøj Kleffel Nielsen, Jura &amp; Skat</a:t>
            </a:r>
          </a:p>
        </p:txBody>
      </p:sp>
      <p:sp>
        <p:nvSpPr>
          <p:cNvPr id="12" name="Pladsholder til tekst 11"/>
          <p:cNvSpPr>
            <a:spLocks noGrp="1"/>
          </p:cNvSpPr>
          <p:nvPr>
            <p:ph type="body" sz="quarter" idx="19"/>
          </p:nvPr>
        </p:nvSpPr>
        <p:spPr/>
        <p:txBody>
          <a:bodyPr/>
          <a:lstStyle/>
          <a:p>
            <a:endParaRPr lang="da-DK"/>
          </a:p>
        </p:txBody>
      </p:sp>
      <p:sp>
        <p:nvSpPr>
          <p:cNvPr id="16" name="Pladsholder til tekst 15"/>
          <p:cNvSpPr>
            <a:spLocks noGrp="1"/>
          </p:cNvSpPr>
          <p:nvPr>
            <p:ph type="body" sz="quarter" idx="26"/>
          </p:nvPr>
        </p:nvSpPr>
        <p:spPr/>
        <p:txBody>
          <a:bodyPr/>
          <a:lstStyle/>
          <a:p>
            <a:endParaRPr lang="da-DK"/>
          </a:p>
        </p:txBody>
      </p:sp>
    </p:spTree>
    <p:extLst>
      <p:ext uri="{BB962C8B-B14F-4D97-AF65-F5344CB8AC3E}">
        <p14:creationId xmlns:p14="http://schemas.microsoft.com/office/powerpoint/2010/main" val="734011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09562C"/>
                </a:solidFill>
              </a:rPr>
              <a:t>Tilskud – med eller uden grundbetaling?</a:t>
            </a:r>
          </a:p>
        </p:txBody>
      </p:sp>
      <p:sp>
        <p:nvSpPr>
          <p:cNvPr id="3" name="Pladsholder til indhold 2"/>
          <p:cNvSpPr>
            <a:spLocks noGrp="1"/>
          </p:cNvSpPr>
          <p:nvPr>
            <p:ph sz="quarter" idx="12"/>
          </p:nvPr>
        </p:nvSpPr>
        <p:spPr/>
        <p:txBody>
          <a:bodyPr/>
          <a:lstStyle/>
          <a:p>
            <a:endParaRPr lang="da-DK" dirty="0"/>
          </a:p>
        </p:txBody>
      </p:sp>
      <p:sp>
        <p:nvSpPr>
          <p:cNvPr id="4" name="Pladsholder til dato 3"/>
          <p:cNvSpPr>
            <a:spLocks noGrp="1"/>
          </p:cNvSpPr>
          <p:nvPr>
            <p:ph type="dt" sz="half" idx="13"/>
          </p:nvPr>
        </p:nvSpPr>
        <p:spPr/>
        <p:txBody>
          <a:bodyPr/>
          <a:lstStyle/>
          <a:p>
            <a:pPr>
              <a:defRPr/>
            </a:pPr>
            <a:endParaRPr lang="da-DK" dirty="0"/>
          </a:p>
        </p:txBody>
      </p:sp>
      <p:sp>
        <p:nvSpPr>
          <p:cNvPr id="5" name="Pladsholder til sidefod 4"/>
          <p:cNvSpPr>
            <a:spLocks noGrp="1"/>
          </p:cNvSpPr>
          <p:nvPr>
            <p:ph type="ftr" sz="quarter" idx="14"/>
          </p:nvPr>
        </p:nvSpPr>
        <p:spPr/>
        <p:txBody>
          <a:bodyPr/>
          <a:lstStyle/>
          <a:p>
            <a:endParaRPr lang="da-DK" dirty="0"/>
          </a:p>
        </p:txBody>
      </p:sp>
      <p:sp>
        <p:nvSpPr>
          <p:cNvPr id="6" name="Pladsholder til diasnummer 5"/>
          <p:cNvSpPr>
            <a:spLocks noGrp="1"/>
          </p:cNvSpPr>
          <p:nvPr>
            <p:ph type="sldNum" sz="quarter" idx="15"/>
          </p:nvPr>
        </p:nvSpPr>
        <p:spPr/>
        <p:txBody>
          <a:bodyPr/>
          <a:lstStyle/>
          <a:p>
            <a:pPr>
              <a:defRPr/>
            </a:pPr>
            <a:fld id="{C21184CA-CF82-4A4F-89A8-CEF063EB752F}" type="slidenum">
              <a:rPr lang="da-DK" smtClean="0"/>
              <a:pPr>
                <a:defRPr/>
              </a:pPr>
              <a:t>10</a:t>
            </a:fld>
            <a:r>
              <a:rPr lang="da-DK">
                <a:solidFill>
                  <a:schemeClr val="bg1"/>
                </a:solidFill>
              </a:rPr>
              <a:t>..</a:t>
            </a:r>
            <a:endParaRPr lang="da-DK" dirty="0"/>
          </a:p>
        </p:txBody>
      </p:sp>
      <p:pic>
        <p:nvPicPr>
          <p:cNvPr id="7" name="Picture 3" descr="S:\7 Billeder\hbh\Gårdbesøg\Naturplejetjek\Forår2016\DSC_0006.JPG"/>
          <p:cNvPicPr>
            <a:picLocks noChangeAspect="1" noChangeArrowheads="1"/>
          </p:cNvPicPr>
          <p:nvPr/>
        </p:nvPicPr>
        <p:blipFill rotWithShape="1">
          <a:blip r:embed="rId2">
            <a:extLst>
              <a:ext uri="{28A0092B-C50C-407E-A947-70E740481C1C}">
                <a14:useLocalDpi xmlns:a14="http://schemas.microsoft.com/office/drawing/2010/main" val="0"/>
              </a:ext>
            </a:extLst>
          </a:blip>
          <a:srcRect b="22791"/>
          <a:stretch/>
        </p:blipFill>
        <p:spPr bwMode="auto">
          <a:xfrm>
            <a:off x="-1" y="1317043"/>
            <a:ext cx="12190413" cy="5534437"/>
          </a:xfrm>
          <a:prstGeom prst="rect">
            <a:avLst/>
          </a:prstGeom>
          <a:noFill/>
          <a:extLst>
            <a:ext uri="{909E8E84-426E-40DD-AFC4-6F175D3DCCD1}">
              <a14:hiddenFill xmlns:a14="http://schemas.microsoft.com/office/drawing/2010/main">
                <a:solidFill>
                  <a:srgbClr val="FFFFFF"/>
                </a:solidFill>
              </a14:hiddenFill>
            </a:ext>
          </a:extLst>
        </p:spPr>
      </p:pic>
      <p:sp>
        <p:nvSpPr>
          <p:cNvPr id="8" name="Tekstboks 7"/>
          <p:cNvSpPr txBox="1"/>
          <p:nvPr/>
        </p:nvSpPr>
        <p:spPr>
          <a:xfrm>
            <a:off x="6671196" y="1452032"/>
            <a:ext cx="4415916" cy="1938992"/>
          </a:xfrm>
          <a:prstGeom prst="rect">
            <a:avLst/>
          </a:prstGeom>
          <a:noFill/>
        </p:spPr>
        <p:txBody>
          <a:bodyPr wrap="square" rtlCol="0">
            <a:spAutoFit/>
          </a:bodyPr>
          <a:lstStyle/>
          <a:p>
            <a:r>
              <a:rPr lang="da-DK" sz="2400" b="1" dirty="0"/>
              <a:t>Grundbetaling</a:t>
            </a:r>
          </a:p>
          <a:p>
            <a:r>
              <a:rPr lang="da-DK" sz="2400" dirty="0"/>
              <a:t>Ca. 1.800 kr./ha</a:t>
            </a:r>
          </a:p>
          <a:p>
            <a:r>
              <a:rPr lang="da-DK" sz="2400" dirty="0"/>
              <a:t>Plejegræs: 1.650 kr./ha</a:t>
            </a:r>
          </a:p>
          <a:p>
            <a:r>
              <a:rPr lang="da-DK" sz="2400" dirty="0"/>
              <a:t>I alt ca. 3.450 kr./ha</a:t>
            </a:r>
          </a:p>
          <a:p>
            <a:endParaRPr lang="da-DK" sz="2400" dirty="0"/>
          </a:p>
        </p:txBody>
      </p:sp>
      <p:sp>
        <p:nvSpPr>
          <p:cNvPr id="9" name="Tekstboks 8"/>
          <p:cNvSpPr txBox="1"/>
          <p:nvPr/>
        </p:nvSpPr>
        <p:spPr>
          <a:xfrm>
            <a:off x="1621090" y="1451595"/>
            <a:ext cx="4141711" cy="1200329"/>
          </a:xfrm>
          <a:prstGeom prst="rect">
            <a:avLst/>
          </a:prstGeom>
          <a:noFill/>
        </p:spPr>
        <p:txBody>
          <a:bodyPr wrap="square" rtlCol="0">
            <a:spAutoFit/>
          </a:bodyPr>
          <a:lstStyle/>
          <a:p>
            <a:r>
              <a:rPr lang="da-DK" sz="2400" b="1" dirty="0"/>
              <a:t>Uden Grundbetaling</a:t>
            </a:r>
          </a:p>
          <a:p>
            <a:r>
              <a:rPr lang="da-DK" sz="2400" dirty="0"/>
              <a:t>Plejegræs: 2.600 kr./ha</a:t>
            </a:r>
          </a:p>
          <a:p>
            <a:endParaRPr lang="da-DK" sz="2400" dirty="0"/>
          </a:p>
        </p:txBody>
      </p:sp>
      <p:sp>
        <p:nvSpPr>
          <p:cNvPr id="10" name="Tekstboks 9"/>
          <p:cNvSpPr txBox="1"/>
          <p:nvPr/>
        </p:nvSpPr>
        <p:spPr>
          <a:xfrm>
            <a:off x="1007303" y="5935365"/>
            <a:ext cx="8063846" cy="584775"/>
          </a:xfrm>
          <a:prstGeom prst="rect">
            <a:avLst/>
          </a:prstGeom>
          <a:noFill/>
        </p:spPr>
        <p:txBody>
          <a:bodyPr wrap="square" rtlCol="0">
            <a:spAutoFit/>
          </a:bodyPr>
          <a:lstStyle/>
          <a:p>
            <a:r>
              <a:rPr lang="da-DK" sz="3200" b="1" dirty="0">
                <a:solidFill>
                  <a:schemeClr val="accent6"/>
                </a:solidFill>
              </a:rPr>
              <a:t>Skal vurderes for de næste 5 år</a:t>
            </a:r>
          </a:p>
        </p:txBody>
      </p:sp>
    </p:spTree>
    <p:extLst>
      <p:ext uri="{BB962C8B-B14F-4D97-AF65-F5344CB8AC3E}">
        <p14:creationId xmlns:p14="http://schemas.microsoft.com/office/powerpoint/2010/main" val="203065334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09562C"/>
                </a:solidFill>
              </a:rPr>
              <a:t>Valg af kontrolform?</a:t>
            </a:r>
          </a:p>
        </p:txBody>
      </p:sp>
      <p:sp>
        <p:nvSpPr>
          <p:cNvPr id="4" name="Pladsholder til dato 3"/>
          <p:cNvSpPr>
            <a:spLocks noGrp="1"/>
          </p:cNvSpPr>
          <p:nvPr>
            <p:ph type="dt" sz="half" idx="13"/>
          </p:nvPr>
        </p:nvSpPr>
        <p:spPr/>
        <p:txBody>
          <a:bodyPr/>
          <a:lstStyle/>
          <a:p>
            <a:pPr>
              <a:defRPr/>
            </a:pPr>
            <a:endParaRPr lang="da-DK" dirty="0"/>
          </a:p>
        </p:txBody>
      </p:sp>
      <p:sp>
        <p:nvSpPr>
          <p:cNvPr id="5" name="Pladsholder til sidefod 4"/>
          <p:cNvSpPr>
            <a:spLocks noGrp="1"/>
          </p:cNvSpPr>
          <p:nvPr>
            <p:ph type="ftr" sz="quarter" idx="14"/>
          </p:nvPr>
        </p:nvSpPr>
        <p:spPr/>
        <p:txBody>
          <a:bodyPr/>
          <a:lstStyle/>
          <a:p>
            <a:endParaRPr lang="da-DK" dirty="0"/>
          </a:p>
        </p:txBody>
      </p:sp>
      <p:sp>
        <p:nvSpPr>
          <p:cNvPr id="6" name="Pladsholder til diasnummer 5"/>
          <p:cNvSpPr>
            <a:spLocks noGrp="1"/>
          </p:cNvSpPr>
          <p:nvPr>
            <p:ph type="sldNum" sz="quarter" idx="15"/>
          </p:nvPr>
        </p:nvSpPr>
        <p:spPr/>
        <p:txBody>
          <a:bodyPr/>
          <a:lstStyle/>
          <a:p>
            <a:pPr>
              <a:defRPr/>
            </a:pPr>
            <a:fld id="{C21184CA-CF82-4A4F-89A8-CEF063EB752F}" type="slidenum">
              <a:rPr lang="da-DK" smtClean="0"/>
              <a:pPr>
                <a:defRPr/>
              </a:pPr>
              <a:t>11</a:t>
            </a:fld>
            <a:r>
              <a:rPr lang="da-DK">
                <a:solidFill>
                  <a:schemeClr val="bg1"/>
                </a:solidFill>
              </a:rPr>
              <a:t>..</a:t>
            </a:r>
            <a:endParaRPr lang="da-DK" dirty="0"/>
          </a:p>
        </p:txBody>
      </p:sp>
      <p:pic>
        <p:nvPicPr>
          <p:cNvPr id="7" name="Picture 2" descr="S:\7 Billeder\hbh\Naturkkurser\Sommer 2016\Naturkursus Skive\DSC_0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936" y="2201452"/>
            <a:ext cx="5076272" cy="34075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S:\7 Billeder\hbh\Naturkkurser\Sommer 2016\Naturkursus\DSC_0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828" y="2201452"/>
            <a:ext cx="5076275" cy="34075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kstboks 8"/>
          <p:cNvSpPr txBox="1"/>
          <p:nvPr/>
        </p:nvSpPr>
        <p:spPr>
          <a:xfrm>
            <a:off x="787291" y="1529467"/>
            <a:ext cx="5403915" cy="461665"/>
          </a:xfrm>
          <a:prstGeom prst="rect">
            <a:avLst/>
          </a:prstGeom>
          <a:noFill/>
        </p:spPr>
        <p:txBody>
          <a:bodyPr wrap="square" rtlCol="0">
            <a:spAutoFit/>
          </a:bodyPr>
          <a:lstStyle/>
          <a:p>
            <a:r>
              <a:rPr lang="da-DK" sz="2400" b="1" dirty="0"/>
              <a:t>Synlig afgræsning</a:t>
            </a:r>
          </a:p>
        </p:txBody>
      </p:sp>
      <p:sp>
        <p:nvSpPr>
          <p:cNvPr id="10" name="Tekstboks 9"/>
          <p:cNvSpPr txBox="1"/>
          <p:nvPr/>
        </p:nvSpPr>
        <p:spPr>
          <a:xfrm>
            <a:off x="6274010" y="1530995"/>
            <a:ext cx="5293093" cy="461665"/>
          </a:xfrm>
          <a:prstGeom prst="rect">
            <a:avLst/>
          </a:prstGeom>
          <a:noFill/>
        </p:spPr>
        <p:txBody>
          <a:bodyPr wrap="square" rtlCol="0">
            <a:spAutoFit/>
          </a:bodyPr>
          <a:lstStyle/>
          <a:p>
            <a:r>
              <a:rPr lang="da-DK" sz="2400" b="1" dirty="0"/>
              <a:t>Fast græsningstryk</a:t>
            </a:r>
          </a:p>
        </p:txBody>
      </p:sp>
    </p:spTree>
    <p:extLst>
      <p:ext uri="{BB962C8B-B14F-4D97-AF65-F5344CB8AC3E}">
        <p14:creationId xmlns:p14="http://schemas.microsoft.com/office/powerpoint/2010/main" val="395748724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3"/>
          </p:nvPr>
        </p:nvSpPr>
        <p:spPr/>
        <p:txBody>
          <a:bodyPr/>
          <a:lstStyle/>
          <a:p>
            <a:pPr>
              <a:defRPr/>
            </a:pPr>
            <a:endParaRPr lang="da-DK" dirty="0"/>
          </a:p>
        </p:txBody>
      </p:sp>
      <p:sp>
        <p:nvSpPr>
          <p:cNvPr id="5" name="Pladsholder til sidefod 4"/>
          <p:cNvSpPr>
            <a:spLocks noGrp="1"/>
          </p:cNvSpPr>
          <p:nvPr>
            <p:ph type="ftr" sz="quarter" idx="14"/>
          </p:nvPr>
        </p:nvSpPr>
        <p:spPr/>
        <p:txBody>
          <a:bodyPr/>
          <a:lstStyle/>
          <a:p>
            <a:endParaRPr lang="da-DK" dirty="0"/>
          </a:p>
        </p:txBody>
      </p:sp>
      <p:sp>
        <p:nvSpPr>
          <p:cNvPr id="6" name="Pladsholder til diasnummer 5"/>
          <p:cNvSpPr>
            <a:spLocks noGrp="1"/>
          </p:cNvSpPr>
          <p:nvPr>
            <p:ph type="sldNum" sz="quarter" idx="15"/>
          </p:nvPr>
        </p:nvSpPr>
        <p:spPr/>
        <p:txBody>
          <a:bodyPr/>
          <a:lstStyle/>
          <a:p>
            <a:pPr>
              <a:defRPr/>
            </a:pPr>
            <a:fld id="{C21184CA-CF82-4A4F-89A8-CEF063EB752F}" type="slidenum">
              <a:rPr lang="da-DK" smtClean="0"/>
              <a:pPr>
                <a:defRPr/>
              </a:pPr>
              <a:t>12</a:t>
            </a:fld>
            <a:r>
              <a:rPr lang="da-DK">
                <a:solidFill>
                  <a:schemeClr val="bg1"/>
                </a:solidFill>
              </a:rPr>
              <a:t>..</a:t>
            </a:r>
            <a:endParaRPr lang="da-DK" dirty="0"/>
          </a:p>
        </p:txBody>
      </p:sp>
      <p:sp>
        <p:nvSpPr>
          <p:cNvPr id="9" name="Titel 8"/>
          <p:cNvSpPr>
            <a:spLocks noGrp="1"/>
          </p:cNvSpPr>
          <p:nvPr>
            <p:ph type="title"/>
          </p:nvPr>
        </p:nvSpPr>
        <p:spPr/>
        <p:txBody>
          <a:bodyPr/>
          <a:lstStyle/>
          <a:p>
            <a:endParaRPr lang="da-DK" dirty="0"/>
          </a:p>
        </p:txBody>
      </p:sp>
      <p:pic>
        <p:nvPicPr>
          <p:cNvPr id="12" name="Picture 2" descr="S:\7 Billeder\hbh\Naturkkurser\Sommer 2016\Naturkursus Skive\DSC_0021.JPG"/>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t="5444" b="10759"/>
          <a:stretch/>
        </p:blipFill>
        <p:spPr bwMode="auto">
          <a:xfrm>
            <a:off x="1" y="448"/>
            <a:ext cx="12206437" cy="68571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bwMode="auto">
          <a:xfrm>
            <a:off x="1015867" y="608231"/>
            <a:ext cx="10768198" cy="11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4" tIns="60952" rIns="121904" bIns="60952" numCol="1" anchor="ctr" anchorCtr="0" compatLnSpc="1">
            <a:prstTxWarp prst="textNoShape">
              <a:avLst/>
            </a:prstTxWarp>
            <a:normAutofit/>
          </a:bodyPr>
          <a:lstStyle>
            <a:lvl1pPr algn="l" defTabSz="457200" rtl="0" eaLnBrk="1" fontAlgn="base" hangingPunct="1">
              <a:spcBef>
                <a:spcPct val="0"/>
              </a:spcBef>
              <a:spcAft>
                <a:spcPct val="0"/>
              </a:spcAft>
              <a:defRPr sz="2800" b="1" kern="1200" cap="all" baseline="0">
                <a:solidFill>
                  <a:schemeClr val="accent1"/>
                </a:solidFill>
                <a:latin typeface="Arial" pitchFamily="34" charset="0"/>
                <a:ea typeface="+mj-ea"/>
                <a:cs typeface="Arial" pitchFamily="34" charset="0"/>
              </a:defRPr>
            </a:lvl1pPr>
            <a:lvl2pPr algn="l" defTabSz="457200" rtl="0" eaLnBrk="1" fontAlgn="base" hangingPunct="1">
              <a:spcBef>
                <a:spcPct val="0"/>
              </a:spcBef>
              <a:spcAft>
                <a:spcPct val="0"/>
              </a:spcAft>
              <a:defRPr sz="3600">
                <a:solidFill>
                  <a:schemeClr val="tx1"/>
                </a:solidFill>
                <a:latin typeface="Arial" charset="0"/>
                <a:cs typeface="Arial" charset="0"/>
              </a:defRPr>
            </a:lvl2pPr>
            <a:lvl3pPr algn="l" defTabSz="457200" rtl="0" eaLnBrk="1" fontAlgn="base" hangingPunct="1">
              <a:spcBef>
                <a:spcPct val="0"/>
              </a:spcBef>
              <a:spcAft>
                <a:spcPct val="0"/>
              </a:spcAft>
              <a:defRPr sz="3600">
                <a:solidFill>
                  <a:schemeClr val="tx1"/>
                </a:solidFill>
                <a:latin typeface="Arial" charset="0"/>
                <a:cs typeface="Arial" charset="0"/>
              </a:defRPr>
            </a:lvl3pPr>
            <a:lvl4pPr algn="l" defTabSz="457200" rtl="0" eaLnBrk="1" fontAlgn="base" hangingPunct="1">
              <a:spcBef>
                <a:spcPct val="0"/>
              </a:spcBef>
              <a:spcAft>
                <a:spcPct val="0"/>
              </a:spcAft>
              <a:defRPr sz="3600">
                <a:solidFill>
                  <a:schemeClr val="tx1"/>
                </a:solidFill>
                <a:latin typeface="Arial" charset="0"/>
                <a:cs typeface="Arial" charset="0"/>
              </a:defRPr>
            </a:lvl4pPr>
            <a:lvl5pPr algn="l" defTabSz="457200" rtl="0" eaLnBrk="1" fontAlgn="base" hangingPunct="1">
              <a:spcBef>
                <a:spcPct val="0"/>
              </a:spcBef>
              <a:spcAft>
                <a:spcPct val="0"/>
              </a:spcAft>
              <a:defRPr sz="3600">
                <a:solidFill>
                  <a:schemeClr val="tx1"/>
                </a:solidFill>
                <a:latin typeface="Arial" charset="0"/>
                <a:cs typeface="Arial" charset="0"/>
              </a:defRPr>
            </a:lvl5pPr>
            <a:lvl6pPr marL="457200" algn="ctr" defTabSz="457200" rtl="0" eaLnBrk="1" fontAlgn="base" hangingPunct="1">
              <a:spcBef>
                <a:spcPct val="0"/>
              </a:spcBef>
              <a:spcAft>
                <a:spcPct val="0"/>
              </a:spcAft>
              <a:defRPr sz="3600">
                <a:solidFill>
                  <a:schemeClr val="tx1"/>
                </a:solidFill>
                <a:latin typeface="Calibri" pitchFamily="34" charset="0"/>
              </a:defRPr>
            </a:lvl6pPr>
            <a:lvl7pPr marL="914400" algn="ctr" defTabSz="457200" rtl="0" eaLnBrk="1" fontAlgn="base" hangingPunct="1">
              <a:spcBef>
                <a:spcPct val="0"/>
              </a:spcBef>
              <a:spcAft>
                <a:spcPct val="0"/>
              </a:spcAft>
              <a:defRPr sz="3600">
                <a:solidFill>
                  <a:schemeClr val="tx1"/>
                </a:solidFill>
                <a:latin typeface="Calibri" pitchFamily="34" charset="0"/>
              </a:defRPr>
            </a:lvl7pPr>
            <a:lvl8pPr marL="1371600" algn="ctr" defTabSz="457200" rtl="0" eaLnBrk="1" fontAlgn="base" hangingPunct="1">
              <a:spcBef>
                <a:spcPct val="0"/>
              </a:spcBef>
              <a:spcAft>
                <a:spcPct val="0"/>
              </a:spcAft>
              <a:defRPr sz="3600">
                <a:solidFill>
                  <a:schemeClr val="tx1"/>
                </a:solidFill>
                <a:latin typeface="Calibri" pitchFamily="34" charset="0"/>
              </a:defRPr>
            </a:lvl8pPr>
            <a:lvl9pPr marL="1828800" algn="ctr" defTabSz="457200" rtl="0" eaLnBrk="1" fontAlgn="base" hangingPunct="1">
              <a:spcBef>
                <a:spcPct val="0"/>
              </a:spcBef>
              <a:spcAft>
                <a:spcPct val="0"/>
              </a:spcAft>
              <a:defRPr sz="3600">
                <a:solidFill>
                  <a:schemeClr val="tx1"/>
                </a:solidFill>
                <a:latin typeface="Calibri" pitchFamily="34" charset="0"/>
              </a:defRPr>
            </a:lvl9pPr>
          </a:lstStyle>
          <a:p>
            <a:r>
              <a:rPr lang="da-DK" sz="3733" dirty="0">
                <a:solidFill>
                  <a:srgbClr val="339933"/>
                </a:solidFill>
                <a:effectLst>
                  <a:outerShdw blurRad="38100" dist="38100" dir="2700000" algn="tl">
                    <a:srgbClr val="000000">
                      <a:alpha val="43137"/>
                    </a:srgbClr>
                  </a:outerShdw>
                </a:effectLst>
              </a:rPr>
              <a:t>Synlig afgræsning</a:t>
            </a:r>
          </a:p>
        </p:txBody>
      </p:sp>
      <p:sp>
        <p:nvSpPr>
          <p:cNvPr id="15" name="Pladsholder til indhold 2"/>
          <p:cNvSpPr txBox="1">
            <a:spLocks/>
          </p:cNvSpPr>
          <p:nvPr/>
        </p:nvSpPr>
        <p:spPr>
          <a:xfrm>
            <a:off x="527312" y="2598475"/>
            <a:ext cx="10367802" cy="5246442"/>
          </a:xfrm>
          <a:prstGeom prst="rect">
            <a:avLst/>
          </a:prstGeom>
          <a:effectLst/>
        </p:spPr>
        <p:txBody>
          <a:bodyPr vert="horz" lIns="121904" tIns="60952" rIns="121904" bIns="60952" rtlCol="0">
            <a:normAutofit/>
          </a:bodyPr>
          <a:lstStyle>
            <a:lvl1pPr marL="447675" indent="-447675" algn="l" defTabSz="457200" rtl="0" eaLnBrk="1" fontAlgn="base" hangingPunct="1">
              <a:spcBef>
                <a:spcPct val="20000"/>
              </a:spcBef>
              <a:spcAft>
                <a:spcPct val="0"/>
              </a:spcAft>
              <a:buClr>
                <a:schemeClr val="accent1"/>
              </a:buClr>
              <a:buFont typeface="Arial" panose="020B0604020202020204" pitchFamily="34" charset="0"/>
              <a:buChar char="●"/>
              <a:defRPr lang="en-US" sz="2400" kern="1200">
                <a:solidFill>
                  <a:schemeClr val="tx1">
                    <a:lumMod val="75000"/>
                  </a:schemeClr>
                </a:solidFill>
                <a:latin typeface="Arial" pitchFamily="34" charset="0"/>
                <a:ea typeface="+mn-ea"/>
                <a:cs typeface="Arial" pitchFamily="34" charset="0"/>
              </a:defRPr>
            </a:lvl1pPr>
            <a:lvl2pPr marL="863600" indent="-431800" algn="l" defTabSz="457200" rtl="0" eaLnBrk="1" fontAlgn="base" hangingPunct="1">
              <a:spcBef>
                <a:spcPct val="20000"/>
              </a:spcBef>
              <a:spcAft>
                <a:spcPct val="0"/>
              </a:spcAft>
              <a:buClr>
                <a:schemeClr val="accent1"/>
              </a:buClr>
              <a:buSzPct val="95000"/>
              <a:buFont typeface="Arial" panose="020B0604020202020204" pitchFamily="34" charset="0"/>
              <a:buChar char="●"/>
              <a:defRPr lang="en-US" sz="2000" kern="1200">
                <a:solidFill>
                  <a:schemeClr val="tx1">
                    <a:lumMod val="75000"/>
                  </a:schemeClr>
                </a:solidFill>
                <a:latin typeface="Arial" pitchFamily="34" charset="0"/>
                <a:ea typeface="+mn-ea"/>
                <a:cs typeface="Arial" pitchFamily="34" charset="0"/>
              </a:defRPr>
            </a:lvl2pPr>
            <a:lvl3pPr marL="1295400" indent="-431800" algn="l" defTabSz="457200" rtl="0" eaLnBrk="1" fontAlgn="base" hangingPunct="1">
              <a:spcBef>
                <a:spcPct val="20000"/>
              </a:spcBef>
              <a:spcAft>
                <a:spcPct val="0"/>
              </a:spcAft>
              <a:buClr>
                <a:schemeClr val="accent1"/>
              </a:buClr>
              <a:buSzPct val="90000"/>
              <a:buFont typeface="Arial" panose="020B0604020202020204" pitchFamily="34" charset="0"/>
              <a:buChar char="●"/>
              <a:defRPr lang="en-US" sz="2000" kern="1200">
                <a:solidFill>
                  <a:schemeClr val="tx1">
                    <a:lumMod val="75000"/>
                  </a:schemeClr>
                </a:solidFill>
                <a:latin typeface="Arial" pitchFamily="34" charset="0"/>
                <a:ea typeface="+mn-ea"/>
                <a:cs typeface="Arial" pitchFamily="34" charset="0"/>
              </a:defRPr>
            </a:lvl3pPr>
            <a:lvl4pPr marL="1727200" indent="-431800" algn="l" defTabSz="457200" rtl="0" eaLnBrk="1" fontAlgn="base" hangingPunct="1">
              <a:spcBef>
                <a:spcPct val="20000"/>
              </a:spcBef>
              <a:spcAft>
                <a:spcPct val="0"/>
              </a:spcAft>
              <a:buClr>
                <a:schemeClr val="accent1"/>
              </a:buClr>
              <a:buSzPct val="90000"/>
              <a:buFont typeface="Arial" panose="020B0604020202020204" pitchFamily="34" charset="0"/>
              <a:buChar char="●"/>
              <a:defRPr lang="en-US" sz="2000" kern="1200">
                <a:solidFill>
                  <a:schemeClr val="tx1">
                    <a:lumMod val="75000"/>
                  </a:schemeClr>
                </a:solidFill>
                <a:latin typeface="Arial" pitchFamily="34" charset="0"/>
                <a:ea typeface="+mn-ea"/>
                <a:cs typeface="Arial" pitchFamily="34" charset="0"/>
              </a:defRPr>
            </a:lvl4pPr>
            <a:lvl5pPr marL="2159000" indent="-431800" algn="l" defTabSz="457200" rtl="0" eaLnBrk="1" fontAlgn="base" hangingPunct="1">
              <a:spcBef>
                <a:spcPct val="20000"/>
              </a:spcBef>
              <a:spcAft>
                <a:spcPct val="0"/>
              </a:spcAft>
              <a:buClr>
                <a:schemeClr val="accent1"/>
              </a:buClr>
              <a:buSzPct val="90000"/>
              <a:buFont typeface="Arial" panose="020B0604020202020204" pitchFamily="34" charset="0"/>
              <a:buChar char="●"/>
              <a:defRPr lang="da-DK" sz="2000" kern="1200">
                <a:solidFill>
                  <a:schemeClr val="tx1">
                    <a:lumMod val="75000"/>
                  </a:schemeClr>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524" lvl="1" indent="0">
              <a:buClr>
                <a:srgbClr val="E2F8B6"/>
              </a:buClr>
              <a:buNone/>
            </a:pPr>
            <a:r>
              <a:rPr lang="da-DK" sz="3733" b="1" dirty="0">
                <a:solidFill>
                  <a:srgbClr val="339933"/>
                </a:solidFill>
              </a:rPr>
              <a:t>- </a:t>
            </a:r>
            <a:r>
              <a:rPr lang="da-DK" sz="3733" b="1" dirty="0">
                <a:solidFill>
                  <a:srgbClr val="339933"/>
                </a:solidFill>
                <a:effectLst>
                  <a:outerShdw blurRad="38100" dist="38100" dir="2700000" algn="tl">
                    <a:srgbClr val="000000">
                      <a:alpha val="43137"/>
                    </a:srgbClr>
                  </a:outerShdw>
                </a:effectLst>
              </a:rPr>
              <a:t>Arealer med eller uden Grundbetaling</a:t>
            </a:r>
          </a:p>
          <a:p>
            <a:pPr marL="609524" lvl="1" indent="0">
              <a:buClr>
                <a:srgbClr val="E2F8B6"/>
              </a:buClr>
              <a:buNone/>
            </a:pPr>
            <a:r>
              <a:rPr lang="da-DK" sz="3733" b="1" dirty="0">
                <a:solidFill>
                  <a:srgbClr val="339933"/>
                </a:solidFill>
                <a:effectLst>
                  <a:outerShdw blurRad="38100" dist="38100" dir="2700000" algn="tl">
                    <a:srgbClr val="000000">
                      <a:alpha val="43137"/>
                    </a:srgbClr>
                  </a:outerShdw>
                </a:effectLst>
              </a:rPr>
              <a:t>- Hovedparten af plantedækket er afgræsset og lavt i efteråret</a:t>
            </a:r>
            <a:endParaRPr lang="da-DK" sz="2666" dirty="0">
              <a:solidFill>
                <a:srgbClr val="3399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527157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BB6C8-7DA8-4583-A2DA-9EC62F1E1960}"/>
              </a:ext>
            </a:extLst>
          </p:cNvPr>
          <p:cNvSpPr>
            <a:spLocks noGrp="1"/>
          </p:cNvSpPr>
          <p:nvPr>
            <p:ph type="title"/>
          </p:nvPr>
        </p:nvSpPr>
        <p:spPr/>
        <p:txBody>
          <a:bodyPr/>
          <a:lstStyle/>
          <a:p>
            <a:endParaRPr lang="da-DK"/>
          </a:p>
        </p:txBody>
      </p:sp>
      <p:sp>
        <p:nvSpPr>
          <p:cNvPr id="3" name="Pladsholder til dato 2">
            <a:extLst>
              <a:ext uri="{FF2B5EF4-FFF2-40B4-BE49-F238E27FC236}">
                <a16:creationId xmlns:a16="http://schemas.microsoft.com/office/drawing/2014/main" id="{1F3169EF-9F68-4161-AF18-21A123BABF99}"/>
              </a:ext>
            </a:extLst>
          </p:cNvPr>
          <p:cNvSpPr>
            <a:spLocks noGrp="1"/>
          </p:cNvSpPr>
          <p:nvPr>
            <p:ph type="dt" sz="half" idx="10"/>
          </p:nvPr>
        </p:nvSpPr>
        <p:spPr/>
        <p:txBody>
          <a:bodyPr/>
          <a:lstStyle/>
          <a:p>
            <a:pPr>
              <a:defRPr/>
            </a:pPr>
            <a:endParaRPr lang="da-DK" dirty="0"/>
          </a:p>
        </p:txBody>
      </p:sp>
      <p:sp>
        <p:nvSpPr>
          <p:cNvPr id="4" name="Pladsholder til slidenummer 3">
            <a:extLst>
              <a:ext uri="{FF2B5EF4-FFF2-40B4-BE49-F238E27FC236}">
                <a16:creationId xmlns:a16="http://schemas.microsoft.com/office/drawing/2014/main" id="{DE901D38-BE85-44ED-BD2F-A907BB101E71}"/>
              </a:ext>
            </a:extLst>
          </p:cNvPr>
          <p:cNvSpPr>
            <a:spLocks noGrp="1"/>
          </p:cNvSpPr>
          <p:nvPr>
            <p:ph type="sldNum" sz="quarter" idx="11"/>
          </p:nvPr>
        </p:nvSpPr>
        <p:spPr/>
        <p:txBody>
          <a:bodyPr/>
          <a:lstStyle/>
          <a:p>
            <a:pPr>
              <a:defRPr/>
            </a:pPr>
            <a:fld id="{C21184CA-CF82-4A4F-89A8-CEF063EB752F}" type="slidenum">
              <a:rPr lang="da-DK" smtClean="0"/>
              <a:pPr>
                <a:defRPr/>
              </a:pPr>
              <a:t>13</a:t>
            </a:fld>
            <a:r>
              <a:rPr lang="da-DK">
                <a:solidFill>
                  <a:schemeClr val="bg1"/>
                </a:solidFill>
              </a:rPr>
              <a:t>..</a:t>
            </a:r>
            <a:endParaRPr lang="da-DK" dirty="0"/>
          </a:p>
        </p:txBody>
      </p:sp>
      <p:sp>
        <p:nvSpPr>
          <p:cNvPr id="5" name="Pladsholder til sidefod 4">
            <a:extLst>
              <a:ext uri="{FF2B5EF4-FFF2-40B4-BE49-F238E27FC236}">
                <a16:creationId xmlns:a16="http://schemas.microsoft.com/office/drawing/2014/main" id="{2A994032-0EB5-43F8-B474-C43DBC1EA375}"/>
              </a:ext>
            </a:extLst>
          </p:cNvPr>
          <p:cNvSpPr>
            <a:spLocks noGrp="1"/>
          </p:cNvSpPr>
          <p:nvPr>
            <p:ph type="ftr" sz="quarter" idx="12"/>
          </p:nvPr>
        </p:nvSpPr>
        <p:spPr/>
        <p:txBody>
          <a:bodyPr/>
          <a:lstStyle/>
          <a:p>
            <a:endParaRPr lang="da-DK" dirty="0"/>
          </a:p>
        </p:txBody>
      </p:sp>
      <p:sp>
        <p:nvSpPr>
          <p:cNvPr id="6" name="Pladsholder til indhold 5">
            <a:extLst>
              <a:ext uri="{FF2B5EF4-FFF2-40B4-BE49-F238E27FC236}">
                <a16:creationId xmlns:a16="http://schemas.microsoft.com/office/drawing/2014/main" id="{CE713857-D382-4F4A-9775-A98C1B6BA2B1}"/>
              </a:ext>
            </a:extLst>
          </p:cNvPr>
          <p:cNvSpPr>
            <a:spLocks noGrp="1"/>
          </p:cNvSpPr>
          <p:nvPr>
            <p:ph sz="quarter" idx="13"/>
          </p:nvPr>
        </p:nvSpPr>
        <p:spPr/>
        <p:txBody>
          <a:bodyPr/>
          <a:lstStyle/>
          <a:p>
            <a:endParaRPr lang="da-DK"/>
          </a:p>
        </p:txBody>
      </p:sp>
      <p:pic>
        <p:nvPicPr>
          <p:cNvPr id="7" name="Billede 6">
            <a:extLst>
              <a:ext uri="{FF2B5EF4-FFF2-40B4-BE49-F238E27FC236}">
                <a16:creationId xmlns:a16="http://schemas.microsoft.com/office/drawing/2014/main" id="{F3F40BE9-F4E1-43C3-A473-2B968DF2E8BD}"/>
              </a:ext>
            </a:extLst>
          </p:cNvPr>
          <p:cNvPicPr>
            <a:picLocks noChangeAspect="1"/>
          </p:cNvPicPr>
          <p:nvPr/>
        </p:nvPicPr>
        <p:blipFill>
          <a:blip r:embed="rId2"/>
          <a:stretch>
            <a:fillRect/>
          </a:stretch>
        </p:blipFill>
        <p:spPr>
          <a:xfrm>
            <a:off x="-1" y="446"/>
            <a:ext cx="12190413" cy="6857108"/>
          </a:xfrm>
          <a:prstGeom prst="rect">
            <a:avLst/>
          </a:prstGeom>
        </p:spPr>
      </p:pic>
    </p:spTree>
    <p:extLst>
      <p:ext uri="{BB962C8B-B14F-4D97-AF65-F5344CB8AC3E}">
        <p14:creationId xmlns:p14="http://schemas.microsoft.com/office/powerpoint/2010/main" val="155811966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3A6B4-4ECD-472E-8304-68153491EF6C}"/>
              </a:ext>
            </a:extLst>
          </p:cNvPr>
          <p:cNvSpPr>
            <a:spLocks noGrp="1"/>
          </p:cNvSpPr>
          <p:nvPr>
            <p:ph type="title"/>
          </p:nvPr>
        </p:nvSpPr>
        <p:spPr/>
        <p:txBody>
          <a:bodyPr/>
          <a:lstStyle/>
          <a:p>
            <a:r>
              <a:rPr lang="da-DK" dirty="0"/>
              <a:t>Hvordan må arealerne anvendes fremover?</a:t>
            </a:r>
          </a:p>
        </p:txBody>
      </p:sp>
      <p:sp>
        <p:nvSpPr>
          <p:cNvPr id="3" name="Pladsholder til indhold 2">
            <a:extLst>
              <a:ext uri="{FF2B5EF4-FFF2-40B4-BE49-F238E27FC236}">
                <a16:creationId xmlns:a16="http://schemas.microsoft.com/office/drawing/2014/main" id="{7B3D5993-F709-4ABC-A35A-18A2462F57B5}"/>
              </a:ext>
            </a:extLst>
          </p:cNvPr>
          <p:cNvSpPr>
            <a:spLocks noGrp="1"/>
          </p:cNvSpPr>
          <p:nvPr>
            <p:ph sz="quarter" idx="21"/>
          </p:nvPr>
        </p:nvSpPr>
        <p:spPr/>
        <p:txBody>
          <a:bodyPr/>
          <a:lstStyle/>
          <a:p>
            <a:pPr marL="457154" lvl="0" indent="-457154">
              <a:buFont typeface="Arial" panose="020B0604020202020204" pitchFamily="34" charset="0"/>
              <a:buChar char="•"/>
            </a:pPr>
            <a:r>
              <a:rPr lang="da-DK" dirty="0"/>
              <a:t>Hvis der er tale om et naturareal (§3 beskyttet areal, da aftalen blev indgået), så må arealet ikke opdyrkes efter udløb af aftalen. </a:t>
            </a:r>
          </a:p>
          <a:p>
            <a:pPr marL="457154" lvl="0" indent="-457154">
              <a:buFont typeface="Arial" panose="020B0604020202020204" pitchFamily="34" charset="0"/>
              <a:buChar char="•"/>
            </a:pPr>
            <a:r>
              <a:rPr lang="da-DK" dirty="0"/>
              <a:t>Tilsagn indgået på tidligere dyrkningsjord før 1998, må i udgangspunktet genopdyrkes. </a:t>
            </a:r>
          </a:p>
          <a:p>
            <a:pPr marL="457154" lvl="0" indent="-457154">
              <a:buFont typeface="Arial" panose="020B0604020202020204" pitchFamily="34" charset="0"/>
              <a:buChar char="•"/>
            </a:pPr>
            <a:r>
              <a:rPr lang="da-DK" dirty="0">
                <a:highlight>
                  <a:srgbClr val="FFFF00"/>
                </a:highlight>
              </a:rPr>
              <a:t>For tilsagn indgået fra 1998 og frem, kunne amterne fastsætte betingelser om, at arealerne, efter tilsagnets ophør, overgår til at være omfattet af en § 3 beskyttelse. </a:t>
            </a:r>
          </a:p>
          <a:p>
            <a:pPr marL="457154" lvl="0" indent="-457154">
              <a:buFont typeface="Arial" panose="020B0604020202020204" pitchFamily="34" charset="0"/>
              <a:buChar char="•"/>
            </a:pPr>
            <a:r>
              <a:rPr lang="da-DK" dirty="0">
                <a:highlight>
                  <a:srgbClr val="FFFF00"/>
                </a:highlight>
              </a:rPr>
              <a:t>Så for 1998-tilsagn og frem, vil ret til genopdyrkning afhænge af, hvad der står i det konkrete tilsagn.</a:t>
            </a:r>
          </a:p>
          <a:p>
            <a:pPr marL="457154" lvl="0" indent="-457154">
              <a:buFont typeface="Arial" panose="020B0604020202020204" pitchFamily="34" charset="0"/>
              <a:buChar char="•"/>
            </a:pPr>
            <a:r>
              <a:rPr lang="da-DK" i="1" dirty="0"/>
              <a:t>Dog er der særlige regler, hvis der har indfundet sig fredede arter, bilag IV arter eller arealerne er placeret i Natura 2000 områder. </a:t>
            </a:r>
          </a:p>
          <a:p>
            <a:endParaRPr lang="da-DK" dirty="0"/>
          </a:p>
        </p:txBody>
      </p:sp>
      <p:sp>
        <p:nvSpPr>
          <p:cNvPr id="4" name="Pladsholder til tekst 3">
            <a:extLst>
              <a:ext uri="{FF2B5EF4-FFF2-40B4-BE49-F238E27FC236}">
                <a16:creationId xmlns:a16="http://schemas.microsoft.com/office/drawing/2014/main" id="{C4E59D85-01BC-4D4B-8974-A8BDF5A5DC27}"/>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5B8EB2B-1508-4E36-9908-F66EF84CBF86}"/>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678047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Naturbeskyttelseslovens § 3</a:t>
            </a:r>
          </a:p>
        </p:txBody>
      </p:sp>
      <p:sp>
        <p:nvSpPr>
          <p:cNvPr id="9" name="Pladsholder til tekst 8"/>
          <p:cNvSpPr>
            <a:spLocks noGrp="1"/>
          </p:cNvSpPr>
          <p:nvPr>
            <p:ph type="body" sz="quarter" idx="25"/>
          </p:nvPr>
        </p:nvSpPr>
        <p:spPr/>
        <p:txBody>
          <a:bodyPr/>
          <a:lstStyle/>
          <a:p>
            <a:endParaRPr lang="da-DK"/>
          </a:p>
        </p:txBody>
      </p:sp>
      <p:sp>
        <p:nvSpPr>
          <p:cNvPr id="8" name="Pladsholder til tekst 7"/>
          <p:cNvSpPr>
            <a:spLocks noGrp="1"/>
          </p:cNvSpPr>
          <p:nvPr>
            <p:ph type="body" sz="quarter" idx="24"/>
          </p:nvPr>
        </p:nvSpPr>
        <p:spPr/>
        <p:txBody>
          <a:bodyPr/>
          <a:lstStyle/>
          <a:p>
            <a:endParaRPr lang="da-DK"/>
          </a:p>
        </p:txBody>
      </p:sp>
      <p:sp>
        <p:nvSpPr>
          <p:cNvPr id="11" name="Pladsholder til indhold 5">
            <a:extLst>
              <a:ext uri="{FF2B5EF4-FFF2-40B4-BE49-F238E27FC236}">
                <a16:creationId xmlns:a16="http://schemas.microsoft.com/office/drawing/2014/main" id="{B65C73E6-F951-444B-A573-326033775C8E}"/>
              </a:ext>
            </a:extLst>
          </p:cNvPr>
          <p:cNvSpPr>
            <a:spLocks noGrp="1"/>
          </p:cNvSpPr>
          <p:nvPr>
            <p:ph sz="quarter" idx="4294967295"/>
          </p:nvPr>
        </p:nvSpPr>
        <p:spPr>
          <a:xfrm>
            <a:off x="609600" y="1203325"/>
            <a:ext cx="10800522" cy="5316745"/>
          </a:xfrm>
          <a:prstGeom prst="rect">
            <a:avLst/>
          </a:prstGeom>
        </p:spPr>
        <p:txBody>
          <a:bodyPr>
            <a:normAutofit fontScale="85000" lnSpcReduction="20000"/>
          </a:bodyPr>
          <a:lstStyle/>
          <a:p>
            <a:pPr algn="just"/>
            <a:r>
              <a:rPr lang="da-DK" dirty="0"/>
              <a:t>§ 3. Der må </a:t>
            </a:r>
            <a:r>
              <a:rPr lang="da-DK" u="sng" dirty="0"/>
              <a:t>ikke</a:t>
            </a:r>
            <a:r>
              <a:rPr lang="da-DK" dirty="0"/>
              <a:t> foretages </a:t>
            </a:r>
            <a:r>
              <a:rPr lang="da-DK" u="sng" dirty="0"/>
              <a:t>ændring i tilstanden</a:t>
            </a:r>
            <a:r>
              <a:rPr lang="da-DK" dirty="0"/>
              <a:t> af </a:t>
            </a:r>
            <a:r>
              <a:rPr lang="da-DK" sz="2900" dirty="0">
                <a:solidFill>
                  <a:srgbClr val="FF0000"/>
                </a:solidFill>
              </a:rPr>
              <a:t>naturlige søer</a:t>
            </a:r>
            <a:r>
              <a:rPr lang="da-DK" dirty="0"/>
              <a:t>, hvis areal er på over </a:t>
            </a:r>
            <a:r>
              <a:rPr lang="da-DK" sz="2900" dirty="0">
                <a:solidFill>
                  <a:srgbClr val="FF0000"/>
                </a:solidFill>
              </a:rPr>
              <a:t>100 m2</a:t>
            </a:r>
            <a:r>
              <a:rPr lang="da-DK" dirty="0"/>
              <a:t>, eller af </a:t>
            </a:r>
            <a:r>
              <a:rPr lang="da-DK" sz="2900" dirty="0">
                <a:solidFill>
                  <a:srgbClr val="FF0000"/>
                </a:solidFill>
              </a:rPr>
              <a:t>vandløb</a:t>
            </a:r>
            <a:r>
              <a:rPr lang="da-DK" dirty="0">
                <a:solidFill>
                  <a:srgbClr val="FF0000"/>
                </a:solidFill>
              </a:rPr>
              <a:t> </a:t>
            </a:r>
            <a:r>
              <a:rPr lang="da-DK" dirty="0"/>
              <a:t>eller dele af vandløb, der af miljø- og fødevareministeren efter indstilling fra kommunalbestyrelsen er udpeget som beskyttede. Dette gælder dog ikke for sædvanlige vedligeholdelsesarbejder i vandløb.</a:t>
            </a:r>
          </a:p>
          <a:p>
            <a:r>
              <a:rPr lang="da-DK" dirty="0"/>
              <a:t>Stk. 2. Der må </a:t>
            </a:r>
            <a:r>
              <a:rPr lang="da-DK" u="sng" dirty="0"/>
              <a:t>ikke</a:t>
            </a:r>
            <a:r>
              <a:rPr lang="da-DK" dirty="0"/>
              <a:t> foretages </a:t>
            </a:r>
            <a:r>
              <a:rPr lang="da-DK" u="sng" dirty="0"/>
              <a:t>ændringer i tilstande</a:t>
            </a:r>
            <a:r>
              <a:rPr lang="da-DK" dirty="0"/>
              <a:t>n af</a:t>
            </a:r>
          </a:p>
          <a:p>
            <a:r>
              <a:rPr lang="da-DK" dirty="0"/>
              <a:t>1) </a:t>
            </a:r>
            <a:r>
              <a:rPr lang="da-DK" sz="2900" dirty="0">
                <a:solidFill>
                  <a:srgbClr val="FF0000"/>
                </a:solidFill>
              </a:rPr>
              <a:t>heder</a:t>
            </a:r>
            <a:r>
              <a:rPr lang="da-DK" dirty="0"/>
              <a:t>,</a:t>
            </a:r>
          </a:p>
          <a:p>
            <a:r>
              <a:rPr lang="da-DK" dirty="0"/>
              <a:t>2) </a:t>
            </a:r>
            <a:r>
              <a:rPr lang="da-DK" sz="2900" dirty="0">
                <a:solidFill>
                  <a:srgbClr val="FF0000"/>
                </a:solidFill>
              </a:rPr>
              <a:t>moser og lignende</a:t>
            </a:r>
            <a:r>
              <a:rPr lang="da-DK" dirty="0"/>
              <a:t>,</a:t>
            </a:r>
          </a:p>
          <a:p>
            <a:r>
              <a:rPr lang="da-DK" dirty="0"/>
              <a:t>3) </a:t>
            </a:r>
            <a:r>
              <a:rPr lang="da-DK" sz="2900" dirty="0">
                <a:solidFill>
                  <a:srgbClr val="FF0000"/>
                </a:solidFill>
              </a:rPr>
              <a:t>strandenge og strandsumpe </a:t>
            </a:r>
            <a:r>
              <a:rPr lang="da-DK" dirty="0"/>
              <a:t>samt</a:t>
            </a:r>
          </a:p>
          <a:p>
            <a:r>
              <a:rPr lang="da-DK" dirty="0"/>
              <a:t>4) </a:t>
            </a:r>
            <a:r>
              <a:rPr lang="da-DK" sz="2900" dirty="0">
                <a:solidFill>
                  <a:srgbClr val="FF0000"/>
                </a:solidFill>
              </a:rPr>
              <a:t>ferske enge og biologiske overdrev</a:t>
            </a:r>
            <a:r>
              <a:rPr lang="da-DK" dirty="0"/>
              <a:t>,</a:t>
            </a:r>
          </a:p>
          <a:p>
            <a:r>
              <a:rPr lang="da-DK" dirty="0"/>
              <a:t>når sådanne naturtyper enkeltvis, tilsammen eller i forbindelse med de søer, der er nævnt i stk. 1, er større end </a:t>
            </a:r>
            <a:r>
              <a:rPr lang="da-DK" sz="2900" dirty="0">
                <a:solidFill>
                  <a:srgbClr val="FF0000"/>
                </a:solidFill>
              </a:rPr>
              <a:t>2.500 m2 </a:t>
            </a:r>
            <a:r>
              <a:rPr lang="da-DK" dirty="0"/>
              <a:t>i sammenhængende areal.</a:t>
            </a:r>
          </a:p>
          <a:p>
            <a:r>
              <a:rPr lang="da-DK" dirty="0"/>
              <a:t>Stk. 3. Der må heller ikke foretages ændring i tilstanden af moser og lignende, der er </a:t>
            </a:r>
            <a:r>
              <a:rPr lang="da-DK" dirty="0">
                <a:solidFill>
                  <a:srgbClr val="FF0000"/>
                </a:solidFill>
              </a:rPr>
              <a:t>mindre end 2.500 m2, når de ligger i forbindelse med en sø eller et vandløb</a:t>
            </a:r>
            <a:r>
              <a:rPr lang="da-DK" dirty="0"/>
              <a:t>, der er omfattet af beskyttelsen i stk. 1</a:t>
            </a:r>
          </a:p>
          <a:p>
            <a:endParaRPr lang="da-DK" dirty="0"/>
          </a:p>
        </p:txBody>
      </p:sp>
    </p:spTree>
    <p:extLst>
      <p:ext uri="{BB962C8B-B14F-4D97-AF65-F5344CB8AC3E}">
        <p14:creationId xmlns:p14="http://schemas.microsoft.com/office/powerpoint/2010/main" val="222334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A4DEC-C1B8-4A48-A60D-F62A5CA1C7EB}"/>
              </a:ext>
            </a:extLst>
          </p:cNvPr>
          <p:cNvSpPr>
            <a:spLocks noGrp="1"/>
          </p:cNvSpPr>
          <p:nvPr>
            <p:ph type="title"/>
          </p:nvPr>
        </p:nvSpPr>
        <p:spPr/>
        <p:txBody>
          <a:bodyPr/>
          <a:lstStyle/>
          <a:p>
            <a:r>
              <a:rPr lang="da-DK" dirty="0"/>
              <a:t>§ 3 registreringer</a:t>
            </a:r>
          </a:p>
        </p:txBody>
      </p:sp>
      <p:pic>
        <p:nvPicPr>
          <p:cNvPr id="6" name="Pladsholder til indhold 5">
            <a:extLst>
              <a:ext uri="{FF2B5EF4-FFF2-40B4-BE49-F238E27FC236}">
                <a16:creationId xmlns:a16="http://schemas.microsoft.com/office/drawing/2014/main" id="{FB2D4571-F9E5-4843-9F3E-32EFD5D0D689}"/>
              </a:ext>
            </a:extLst>
          </p:cNvPr>
          <p:cNvPicPr>
            <a:picLocks noGrp="1" noChangeAspect="1"/>
          </p:cNvPicPr>
          <p:nvPr>
            <p:ph sz="quarter" idx="21"/>
          </p:nvPr>
        </p:nvPicPr>
        <p:blipFill rotWithShape="1">
          <a:blip r:embed="rId2"/>
          <a:srcRect t="9889" r="-1031" b="3667"/>
          <a:stretch/>
        </p:blipFill>
        <p:spPr>
          <a:xfrm>
            <a:off x="529791" y="1078885"/>
            <a:ext cx="11434868" cy="5503491"/>
          </a:xfrm>
          <a:prstGeom prst="rect">
            <a:avLst/>
          </a:prstGeom>
        </p:spPr>
      </p:pic>
      <p:sp>
        <p:nvSpPr>
          <p:cNvPr id="4" name="Pladsholder til tekst 3">
            <a:extLst>
              <a:ext uri="{FF2B5EF4-FFF2-40B4-BE49-F238E27FC236}">
                <a16:creationId xmlns:a16="http://schemas.microsoft.com/office/drawing/2014/main" id="{0DDDA219-BCD8-4355-866D-745E05056EBE}"/>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C228FCF4-1515-4E20-AF97-B4FFDBA9B4FD}"/>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81862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69350-6DF8-43A6-97C8-015B3A7310BF}"/>
              </a:ext>
            </a:extLst>
          </p:cNvPr>
          <p:cNvSpPr>
            <a:spLocks noGrp="1"/>
          </p:cNvSpPr>
          <p:nvPr>
            <p:ph type="title"/>
          </p:nvPr>
        </p:nvSpPr>
        <p:spPr/>
        <p:txBody>
          <a:bodyPr/>
          <a:lstStyle/>
          <a:p>
            <a:r>
              <a:rPr lang="da-DK" dirty="0"/>
              <a:t>Beskyttet natur</a:t>
            </a:r>
          </a:p>
        </p:txBody>
      </p:sp>
      <p:sp>
        <p:nvSpPr>
          <p:cNvPr id="3" name="Pladsholder til indhold 2">
            <a:extLst>
              <a:ext uri="{FF2B5EF4-FFF2-40B4-BE49-F238E27FC236}">
                <a16:creationId xmlns:a16="http://schemas.microsoft.com/office/drawing/2014/main" id="{C162BFF3-2BCC-4A50-ABE5-D550EEF568EB}"/>
              </a:ext>
            </a:extLst>
          </p:cNvPr>
          <p:cNvSpPr>
            <a:spLocks noGrp="1"/>
          </p:cNvSpPr>
          <p:nvPr>
            <p:ph sz="quarter" idx="21"/>
          </p:nvPr>
        </p:nvSpPr>
        <p:spPr/>
        <p:txBody>
          <a:bodyPr/>
          <a:lstStyle/>
          <a:p>
            <a:r>
              <a:rPr lang="da-DK" sz="3200" dirty="0"/>
              <a:t>Skal natur være registreret for at være beskyttet?</a:t>
            </a:r>
          </a:p>
          <a:p>
            <a:endParaRPr lang="da-DK" dirty="0"/>
          </a:p>
        </p:txBody>
      </p:sp>
      <p:sp>
        <p:nvSpPr>
          <p:cNvPr id="4" name="Pladsholder til tekst 3">
            <a:extLst>
              <a:ext uri="{FF2B5EF4-FFF2-40B4-BE49-F238E27FC236}">
                <a16:creationId xmlns:a16="http://schemas.microsoft.com/office/drawing/2014/main" id="{9D1F94BD-1F5C-4BAC-BACF-B4F0208DC385}"/>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63F9ABF1-F1D5-4852-BC0A-AE9B350AFEAA}"/>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412760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AB36F-669F-4739-B5C4-AB784357CF51}"/>
              </a:ext>
            </a:extLst>
          </p:cNvPr>
          <p:cNvSpPr>
            <a:spLocks noGrp="1"/>
          </p:cNvSpPr>
          <p:nvPr>
            <p:ph type="title"/>
          </p:nvPr>
        </p:nvSpPr>
        <p:spPr/>
        <p:txBody>
          <a:bodyPr/>
          <a:lstStyle/>
          <a:p>
            <a:r>
              <a:rPr lang="da-DK" dirty="0"/>
              <a:t>Information om registreringer og nye / ændrede registreringer</a:t>
            </a:r>
          </a:p>
        </p:txBody>
      </p:sp>
      <p:sp>
        <p:nvSpPr>
          <p:cNvPr id="3" name="Pladsholder til indhold 2">
            <a:extLst>
              <a:ext uri="{FF2B5EF4-FFF2-40B4-BE49-F238E27FC236}">
                <a16:creationId xmlns:a16="http://schemas.microsoft.com/office/drawing/2014/main" id="{3500323C-F9EF-4A0B-B1E6-61F5968B21C1}"/>
              </a:ext>
            </a:extLst>
          </p:cNvPr>
          <p:cNvSpPr>
            <a:spLocks noGrp="1"/>
          </p:cNvSpPr>
          <p:nvPr>
            <p:ph sz="quarter" idx="21"/>
          </p:nvPr>
        </p:nvSpPr>
        <p:spPr/>
        <p:txBody>
          <a:bodyPr/>
          <a:lstStyle/>
          <a:p>
            <a:r>
              <a:rPr lang="da-DK" dirty="0">
                <a:hlinkClick r:id="rId2"/>
              </a:rPr>
              <a:t>http://arealinformation.miljoeportal.dk/distribution/</a:t>
            </a:r>
            <a:endParaRPr lang="da-DK" dirty="0"/>
          </a:p>
          <a:p>
            <a:endParaRPr lang="da-DK" dirty="0"/>
          </a:p>
          <a:p>
            <a:r>
              <a:rPr lang="da-DK" dirty="0">
                <a:hlinkClick r:id="rId3"/>
              </a:rPr>
              <a:t>www.dinnatur.dk</a:t>
            </a:r>
            <a:endParaRPr lang="da-DK" dirty="0"/>
          </a:p>
          <a:p>
            <a:endParaRPr lang="da-DK" dirty="0"/>
          </a:p>
          <a:p>
            <a:r>
              <a:rPr lang="da-DK" dirty="0">
                <a:hlinkClick r:id="rId4"/>
              </a:rPr>
              <a:t>https://www.landbrugsinfo.dk/Miljoe/Natur-og-arealforvaltning/naturtyper/Sider/AM_17_3683_info_om_p3_natur.aspx</a:t>
            </a:r>
            <a:endParaRPr lang="da-DK" dirty="0"/>
          </a:p>
          <a:p>
            <a:endParaRPr lang="da-DK" dirty="0"/>
          </a:p>
        </p:txBody>
      </p:sp>
      <p:sp>
        <p:nvSpPr>
          <p:cNvPr id="4" name="Pladsholder til tekst 3">
            <a:extLst>
              <a:ext uri="{FF2B5EF4-FFF2-40B4-BE49-F238E27FC236}">
                <a16:creationId xmlns:a16="http://schemas.microsoft.com/office/drawing/2014/main" id="{8202D845-9CA3-408D-A3A9-29E4ED31E6AE}"/>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5B9685C9-769A-4B96-9CB3-74F59C2FB67A}"/>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2066939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05D41-62A8-403D-8A62-DB70AD81653C}"/>
              </a:ext>
            </a:extLst>
          </p:cNvPr>
          <p:cNvSpPr>
            <a:spLocks noGrp="1"/>
          </p:cNvSpPr>
          <p:nvPr>
            <p:ph type="title"/>
          </p:nvPr>
        </p:nvSpPr>
        <p:spPr/>
        <p:txBody>
          <a:bodyPr/>
          <a:lstStyle/>
          <a:p>
            <a:r>
              <a:rPr lang="da-DK" dirty="0"/>
              <a:t>Tilstandsændring</a:t>
            </a:r>
          </a:p>
        </p:txBody>
      </p:sp>
      <p:sp>
        <p:nvSpPr>
          <p:cNvPr id="3" name="Pladsholder til indhold 2">
            <a:extLst>
              <a:ext uri="{FF2B5EF4-FFF2-40B4-BE49-F238E27FC236}">
                <a16:creationId xmlns:a16="http://schemas.microsoft.com/office/drawing/2014/main" id="{7CF9E360-5771-4CA5-BB93-F74427D6A834}"/>
              </a:ext>
            </a:extLst>
          </p:cNvPr>
          <p:cNvSpPr>
            <a:spLocks noGrp="1"/>
          </p:cNvSpPr>
          <p:nvPr>
            <p:ph sz="quarter" idx="21"/>
          </p:nvPr>
        </p:nvSpPr>
        <p:spPr/>
        <p:txBody>
          <a:bodyPr/>
          <a:lstStyle/>
          <a:p>
            <a:r>
              <a:rPr lang="da-DK" dirty="0"/>
              <a:t>Den hidtidige anvendelse kan fortsættes (hvis den kan dokumenteres)</a:t>
            </a:r>
          </a:p>
          <a:p>
            <a:pPr lvl="0"/>
            <a:r>
              <a:rPr lang="da-DK" dirty="0"/>
              <a:t>Aktiviteter, der kan ændre tilstanden, kræver dispensation </a:t>
            </a:r>
          </a:p>
          <a:p>
            <a:pPr lvl="1"/>
            <a:r>
              <a:rPr lang="da-DK" dirty="0"/>
              <a:t>Omfatter også oprensning af søer, rydning af krat og lign., der har til formål at forbedre tilstanden</a:t>
            </a:r>
          </a:p>
          <a:p>
            <a:r>
              <a:rPr lang="da-DK" dirty="0"/>
              <a:t>Pleje til opretholdelse af tilstand kan ske, men ikke pligt til pleje</a:t>
            </a:r>
          </a:p>
          <a:p>
            <a:r>
              <a:rPr lang="da-DK" dirty="0"/>
              <a:t>En væsentlig jordbrugs- eller anden almindelig økonomisk interesse kan ikke i sig selv begrunde en dispensation</a:t>
            </a:r>
          </a:p>
        </p:txBody>
      </p:sp>
      <p:sp>
        <p:nvSpPr>
          <p:cNvPr id="4" name="Pladsholder til tekst 3">
            <a:extLst>
              <a:ext uri="{FF2B5EF4-FFF2-40B4-BE49-F238E27FC236}">
                <a16:creationId xmlns:a16="http://schemas.microsoft.com/office/drawing/2014/main" id="{E62AA5D1-B885-49A9-A5F2-8517FB782D7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71D2D439-AD3E-4266-91D5-6D89507000B4}"/>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30697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79A34-AC5A-4B43-9266-1D6FB751E17E}"/>
              </a:ext>
            </a:extLst>
          </p:cNvPr>
          <p:cNvSpPr>
            <a:spLocks noGrp="1"/>
          </p:cNvSpPr>
          <p:nvPr>
            <p:ph type="title"/>
          </p:nvPr>
        </p:nvSpPr>
        <p:spPr/>
        <p:txBody>
          <a:bodyPr/>
          <a:lstStyle/>
          <a:p>
            <a:r>
              <a:rPr lang="da-DK" dirty="0"/>
              <a:t>Projekt engsnarre </a:t>
            </a:r>
            <a:br>
              <a:rPr lang="da-DK" dirty="0"/>
            </a:br>
            <a:r>
              <a:rPr lang="da-DK" dirty="0"/>
              <a:t>- udløb af aftaler – hvad så nu?</a:t>
            </a:r>
          </a:p>
        </p:txBody>
      </p:sp>
      <p:sp>
        <p:nvSpPr>
          <p:cNvPr id="4" name="Pladsholder til tekst 3">
            <a:extLst>
              <a:ext uri="{FF2B5EF4-FFF2-40B4-BE49-F238E27FC236}">
                <a16:creationId xmlns:a16="http://schemas.microsoft.com/office/drawing/2014/main" id="{4428775C-965C-4A06-A820-D182EDA10CC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E302A60F-174A-48C9-A228-6C51B2E90108}"/>
              </a:ext>
            </a:extLst>
          </p:cNvPr>
          <p:cNvSpPr>
            <a:spLocks noGrp="1"/>
          </p:cNvSpPr>
          <p:nvPr>
            <p:ph type="body" sz="quarter" idx="24"/>
          </p:nvPr>
        </p:nvSpPr>
        <p:spPr/>
        <p:txBody>
          <a:bodyPr/>
          <a:lstStyle/>
          <a:p>
            <a:endParaRPr lang="da-DK"/>
          </a:p>
        </p:txBody>
      </p:sp>
      <p:pic>
        <p:nvPicPr>
          <p:cNvPr id="6" name="Pladsholder til indhold 7">
            <a:extLst>
              <a:ext uri="{FF2B5EF4-FFF2-40B4-BE49-F238E27FC236}">
                <a16:creationId xmlns:a16="http://schemas.microsoft.com/office/drawing/2014/main" id="{BB78493A-8F21-4F95-A464-9B2DD3A265A9}"/>
              </a:ext>
            </a:extLst>
          </p:cNvPr>
          <p:cNvPicPr>
            <a:picLocks noGrp="1" noChangeAspect="1"/>
          </p:cNvPicPr>
          <p:nvPr>
            <p:ph sz="quarter" idx="4294967295"/>
          </p:nvPr>
        </p:nvPicPr>
        <p:blipFill>
          <a:blip r:embed="rId2"/>
          <a:stretch>
            <a:fillRect/>
          </a:stretch>
        </p:blipFill>
        <p:spPr>
          <a:xfrm>
            <a:off x="3658971" y="1553191"/>
            <a:ext cx="4299595" cy="4991905"/>
          </a:xfrm>
          <a:prstGeom prst="rect">
            <a:avLst/>
          </a:prstGeom>
        </p:spPr>
      </p:pic>
    </p:spTree>
    <p:extLst>
      <p:ext uri="{BB962C8B-B14F-4D97-AF65-F5344CB8AC3E}">
        <p14:creationId xmlns:p14="http://schemas.microsoft.com/office/powerpoint/2010/main" val="2780036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4F008-1CE0-4BE4-8E16-D02379CA5BC5}"/>
              </a:ext>
            </a:extLst>
          </p:cNvPr>
          <p:cNvSpPr>
            <a:spLocks noGrp="1"/>
          </p:cNvSpPr>
          <p:nvPr>
            <p:ph type="title"/>
          </p:nvPr>
        </p:nvSpPr>
        <p:spPr/>
        <p:txBody>
          <a:bodyPr/>
          <a:lstStyle/>
          <a:p>
            <a:r>
              <a:rPr lang="da-DK" dirty="0"/>
              <a:t>Naturlige søer</a:t>
            </a:r>
          </a:p>
        </p:txBody>
      </p:sp>
      <p:sp>
        <p:nvSpPr>
          <p:cNvPr id="3" name="Pladsholder til indhold 2">
            <a:extLst>
              <a:ext uri="{FF2B5EF4-FFF2-40B4-BE49-F238E27FC236}">
                <a16:creationId xmlns:a16="http://schemas.microsoft.com/office/drawing/2014/main" id="{1703AE64-587E-417C-9D9F-14CA2DBA0A57}"/>
              </a:ext>
            </a:extLst>
          </p:cNvPr>
          <p:cNvSpPr>
            <a:spLocks noGrp="1"/>
          </p:cNvSpPr>
          <p:nvPr>
            <p:ph sz="quarter" idx="21"/>
          </p:nvPr>
        </p:nvSpPr>
        <p:spPr/>
        <p:txBody>
          <a:bodyPr/>
          <a:lstStyle/>
          <a:p>
            <a:pPr marL="342900" indent="-342900">
              <a:buFont typeface="Arial" panose="020B0604020202020204" pitchFamily="34" charset="0"/>
              <a:buChar char="•"/>
            </a:pPr>
            <a:r>
              <a:rPr lang="da-DK" dirty="0"/>
              <a:t>Indført den 1. jan 1979</a:t>
            </a:r>
          </a:p>
          <a:p>
            <a:pPr marL="342900" indent="-342900">
              <a:buFont typeface="Arial" panose="020B0604020202020204" pitchFamily="34" charset="0"/>
              <a:buChar char="•"/>
            </a:pPr>
            <a:r>
              <a:rPr lang="da-DK" dirty="0">
                <a:solidFill>
                  <a:srgbClr val="FF0000"/>
                </a:solidFill>
              </a:rPr>
              <a:t>Over 100 m² </a:t>
            </a:r>
            <a:r>
              <a:rPr lang="da-DK" dirty="0"/>
              <a:t>(1000 m² fra 1. jan. 1979, 500 m² fra 1. jan 1984 og 100 m² fra 1. juli 1992)</a:t>
            </a:r>
          </a:p>
          <a:p>
            <a:pPr marL="342900" indent="-342900">
              <a:buFont typeface="Arial" panose="020B0604020202020204" pitchFamily="34" charset="0"/>
              <a:buChar char="•"/>
            </a:pPr>
            <a:r>
              <a:rPr lang="da-DK" dirty="0"/>
              <a:t>Naturligt opståede søer og søer skabt ved menneskelig indsats.</a:t>
            </a:r>
          </a:p>
          <a:p>
            <a:pPr marL="342900" indent="-342900">
              <a:buFont typeface="Arial" panose="020B0604020202020204" pitchFamily="34" charset="0"/>
              <a:buChar char="•"/>
            </a:pPr>
            <a:r>
              <a:rPr lang="da-DK" dirty="0"/>
              <a:t>Ministersvar i 1991 - begrebet ”naturlige søer” var så indarbejdet, at man ikke ville ændre det. En ændring ville medføre forvirring fremfor afklaring.  </a:t>
            </a:r>
          </a:p>
          <a:p>
            <a:endParaRPr lang="da-DK" dirty="0"/>
          </a:p>
        </p:txBody>
      </p:sp>
      <p:sp>
        <p:nvSpPr>
          <p:cNvPr id="4" name="Pladsholder til tekst 3">
            <a:extLst>
              <a:ext uri="{FF2B5EF4-FFF2-40B4-BE49-F238E27FC236}">
                <a16:creationId xmlns:a16="http://schemas.microsoft.com/office/drawing/2014/main" id="{70ABE150-22AF-4029-B8B0-3DE022F807D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112C0D66-1E1B-4D4E-A44E-A4AB644CA8B1}"/>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626453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13E51-571F-48A3-9DBB-4C5730EE2FAF}"/>
              </a:ext>
            </a:extLst>
          </p:cNvPr>
          <p:cNvSpPr>
            <a:spLocks noGrp="1"/>
          </p:cNvSpPr>
          <p:nvPr>
            <p:ph type="title"/>
          </p:nvPr>
        </p:nvSpPr>
        <p:spPr/>
        <p:txBody>
          <a:bodyPr/>
          <a:lstStyle/>
          <a:p>
            <a:r>
              <a:rPr lang="da-DK" dirty="0"/>
              <a:t>Naturlige søer</a:t>
            </a:r>
          </a:p>
        </p:txBody>
      </p:sp>
      <p:sp>
        <p:nvSpPr>
          <p:cNvPr id="3" name="Pladsholder til indhold 2">
            <a:extLst>
              <a:ext uri="{FF2B5EF4-FFF2-40B4-BE49-F238E27FC236}">
                <a16:creationId xmlns:a16="http://schemas.microsoft.com/office/drawing/2014/main" id="{7663601D-40E7-4E52-94DA-F4F2633B5E01}"/>
              </a:ext>
            </a:extLst>
          </p:cNvPr>
          <p:cNvSpPr>
            <a:spLocks noGrp="1"/>
          </p:cNvSpPr>
          <p:nvPr>
            <p:ph sz="quarter" idx="21"/>
          </p:nvPr>
        </p:nvSpPr>
        <p:spPr/>
        <p:txBody>
          <a:bodyPr/>
          <a:lstStyle/>
          <a:p>
            <a:pPr marL="358775" indent="-342900">
              <a:buFont typeface="Arial" panose="020B0604020202020204" pitchFamily="34" charset="0"/>
              <a:buChar char="•"/>
            </a:pPr>
            <a:r>
              <a:rPr lang="da-DK" dirty="0"/>
              <a:t>Branddamme, regnvandsbassiner mv. Se fx NKO Nr. 439, august 2008.</a:t>
            </a:r>
          </a:p>
          <a:p>
            <a:pPr marL="358775" indent="-342900">
              <a:buFont typeface="Arial" panose="020B0604020202020204" pitchFamily="34" charset="0"/>
              <a:buChar char="•"/>
            </a:pPr>
            <a:r>
              <a:rPr lang="da-DK" dirty="0">
                <a:solidFill>
                  <a:srgbClr val="FF0000"/>
                </a:solidFill>
              </a:rPr>
              <a:t>Afgørende er, om der er vand, og om vegetationen består af vand og sumpplanter</a:t>
            </a:r>
            <a:r>
              <a:rPr lang="da-DK" dirty="0"/>
              <a:t>. Ikke krav, at der er åben og ubevokset vandflade</a:t>
            </a:r>
          </a:p>
          <a:p>
            <a:pPr marL="358775" indent="-342900">
              <a:buFont typeface="Arial" panose="020B0604020202020204" pitchFamily="34" charset="0"/>
              <a:buChar char="•"/>
            </a:pPr>
            <a:r>
              <a:rPr lang="da-DK" dirty="0"/>
              <a:t>Temporære søer (søer der tørrer ud hver sommer): Omfattes af beskyttelsen, hvis de ikke er indgået i omdrift, og de derudover udgør en del af et samlet § 3 område, f.eks. en eng (samlet på over 2.500 m2). </a:t>
            </a:r>
          </a:p>
          <a:p>
            <a:pPr marL="358775" indent="-342900">
              <a:buFont typeface="Arial" panose="020B0604020202020204" pitchFamily="34" charset="0"/>
              <a:buChar char="•"/>
            </a:pPr>
            <a:r>
              <a:rPr lang="da-DK" dirty="0"/>
              <a:t>Er der kun vandflade visse år? – omfattes ikke, jf. MAD 2010.687 (2 ud af 13 år og ikke karakteristisk vegetation)</a:t>
            </a:r>
          </a:p>
          <a:p>
            <a:endParaRPr lang="da-DK" dirty="0"/>
          </a:p>
        </p:txBody>
      </p:sp>
      <p:sp>
        <p:nvSpPr>
          <p:cNvPr id="4" name="Pladsholder til tekst 3">
            <a:extLst>
              <a:ext uri="{FF2B5EF4-FFF2-40B4-BE49-F238E27FC236}">
                <a16:creationId xmlns:a16="http://schemas.microsoft.com/office/drawing/2014/main" id="{BDD07483-CC85-4868-AA85-5EACD5C32C54}"/>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C2744225-EF3F-45E0-84B1-D639DD642B77}"/>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531847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6D2C20-9987-48C2-A80A-6B0A1D9B273A}"/>
              </a:ext>
            </a:extLst>
          </p:cNvPr>
          <p:cNvSpPr>
            <a:spLocks noGrp="1"/>
          </p:cNvSpPr>
          <p:nvPr>
            <p:ph type="title"/>
          </p:nvPr>
        </p:nvSpPr>
        <p:spPr/>
        <p:txBody>
          <a:bodyPr/>
          <a:lstStyle/>
          <a:p>
            <a:r>
              <a:rPr lang="da-DK" dirty="0"/>
              <a:t>Søer og dræn	</a:t>
            </a:r>
          </a:p>
        </p:txBody>
      </p:sp>
      <p:sp>
        <p:nvSpPr>
          <p:cNvPr id="3" name="Pladsholder til indhold 2">
            <a:extLst>
              <a:ext uri="{FF2B5EF4-FFF2-40B4-BE49-F238E27FC236}">
                <a16:creationId xmlns:a16="http://schemas.microsoft.com/office/drawing/2014/main" id="{DEF6D61D-8EDE-4393-9520-33BBC86FE5B0}"/>
              </a:ext>
            </a:extLst>
          </p:cNvPr>
          <p:cNvSpPr>
            <a:spLocks noGrp="1"/>
          </p:cNvSpPr>
          <p:nvPr>
            <p:ph sz="quarter" idx="21"/>
          </p:nvPr>
        </p:nvSpPr>
        <p:spPr/>
        <p:txBody>
          <a:bodyPr/>
          <a:lstStyle/>
          <a:p>
            <a:pPr marL="0" indent="0">
              <a:buNone/>
            </a:pPr>
            <a:r>
              <a:rPr lang="da-DK" u="sng" dirty="0"/>
              <a:t>Sag fra Natur- og Miljøklagenævnet (NMK-510-00860)</a:t>
            </a:r>
          </a:p>
          <a:p>
            <a:pPr marL="0" indent="0">
              <a:buNone/>
            </a:pPr>
            <a:r>
              <a:rPr lang="da-DK" dirty="0"/>
              <a:t>Sø mindsket fra 140 m2 til 90m2 ved udskiftning af dræn</a:t>
            </a:r>
          </a:p>
          <a:p>
            <a:endParaRPr lang="da-DK" dirty="0"/>
          </a:p>
          <a:p>
            <a:pPr marL="0" lvl="1" indent="0">
              <a:buSzTx/>
              <a:buNone/>
            </a:pPr>
            <a:r>
              <a:rPr lang="da-DK" dirty="0"/>
              <a:t>”Det er nævnets vurdering, at den af klager foretagne genetablering af dræn, der i en lang periode ikke har virket, ikke kan betegnes som sædvanligt vedligehold, men muligvis har været medvirkende årsag til, at søens areal er formindsket.”</a:t>
            </a:r>
          </a:p>
          <a:p>
            <a:endParaRPr lang="da-DK" dirty="0"/>
          </a:p>
        </p:txBody>
      </p:sp>
      <p:sp>
        <p:nvSpPr>
          <p:cNvPr id="4" name="Pladsholder til tekst 3">
            <a:extLst>
              <a:ext uri="{FF2B5EF4-FFF2-40B4-BE49-F238E27FC236}">
                <a16:creationId xmlns:a16="http://schemas.microsoft.com/office/drawing/2014/main" id="{8664519D-485D-495E-BC68-DBCA753245D5}"/>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9522ABD6-9519-4960-BA96-B5A747764EC7}"/>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6467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C6881-E470-4F49-B409-F738EBCA2F75}"/>
              </a:ext>
            </a:extLst>
          </p:cNvPr>
          <p:cNvSpPr>
            <a:spLocks noGrp="1"/>
          </p:cNvSpPr>
          <p:nvPr>
            <p:ph type="title"/>
          </p:nvPr>
        </p:nvSpPr>
        <p:spPr/>
        <p:txBody>
          <a:bodyPr/>
          <a:lstStyle/>
          <a:p>
            <a:r>
              <a:rPr lang="da-DK" dirty="0"/>
              <a:t>Erstatnings-sø?</a:t>
            </a:r>
          </a:p>
        </p:txBody>
      </p:sp>
      <p:sp>
        <p:nvSpPr>
          <p:cNvPr id="3" name="Pladsholder til indhold 2">
            <a:extLst>
              <a:ext uri="{FF2B5EF4-FFF2-40B4-BE49-F238E27FC236}">
                <a16:creationId xmlns:a16="http://schemas.microsoft.com/office/drawing/2014/main" id="{85EAACA6-B7A2-4C0B-BC0D-720F7781C7D1}"/>
              </a:ext>
            </a:extLst>
          </p:cNvPr>
          <p:cNvSpPr>
            <a:spLocks noGrp="1"/>
          </p:cNvSpPr>
          <p:nvPr>
            <p:ph sz="quarter" idx="21"/>
          </p:nvPr>
        </p:nvSpPr>
        <p:spPr/>
        <p:txBody>
          <a:bodyPr/>
          <a:lstStyle/>
          <a:p>
            <a:r>
              <a:rPr lang="da-DK" b="1" dirty="0"/>
              <a:t>NMK-510-00798</a:t>
            </a:r>
            <a:r>
              <a:rPr lang="da-DK" dirty="0"/>
              <a:t>: Lodsejer ønskede at nedlægge vandhul mod etablering af erstatningsvandhul – af hensyn til markdrift, og da eksisterende vandhul var omkranset af intensiv opdyrket jord, dvs. begrænset mulighed for biodiversitet. Nyt vandhul kunne lægges ved areal udtaget af drift og nær naturbeskyttede områder.  </a:t>
            </a:r>
          </a:p>
          <a:p>
            <a:r>
              <a:rPr lang="da-DK" dirty="0"/>
              <a:t>Varde Kommunes byråd meddelte dispensation.</a:t>
            </a:r>
          </a:p>
          <a:p>
            <a:r>
              <a:rPr lang="da-DK" dirty="0"/>
              <a:t>”Ansøgningen om dispensation … skyldes ejers ønske om mere rationelle dyrkningsmuligheder af marken… …en jordbrugs- eller anden almindelig økonomisk interesse ikke i sig selv er tilstrækkelig til at begrunde en dispensation fra naturbeskyttelseslovens § 3.”</a:t>
            </a:r>
          </a:p>
          <a:p>
            <a:r>
              <a:rPr lang="da-DK" dirty="0"/>
              <a:t>”I overensstemmelse med de klare lovbemærkninger og Natur- og Miljøklagenævnets restriktive praksis… …finder et flertal af nævnet </a:t>
            </a:r>
            <a:r>
              <a:rPr lang="da-DK" u="sng" dirty="0"/>
              <a:t>ikke, at der kan gives dispensation</a:t>
            </a:r>
            <a:r>
              <a:rPr lang="da-DK" dirty="0"/>
              <a:t> til nedlæggelse af omhandlede vandhul. </a:t>
            </a:r>
            <a:r>
              <a:rPr lang="da-DK" u="sng" dirty="0"/>
              <a:t>Dette uanset størrelsen og den forventede kvalitet af den foreslåede erstatningsnatur</a:t>
            </a:r>
            <a:r>
              <a:rPr lang="da-DK" dirty="0"/>
              <a:t>.”</a:t>
            </a:r>
          </a:p>
          <a:p>
            <a:endParaRPr lang="da-DK" dirty="0"/>
          </a:p>
          <a:p>
            <a:endParaRPr lang="da-DK" dirty="0"/>
          </a:p>
        </p:txBody>
      </p:sp>
      <p:sp>
        <p:nvSpPr>
          <p:cNvPr id="4" name="Pladsholder til tekst 3">
            <a:extLst>
              <a:ext uri="{FF2B5EF4-FFF2-40B4-BE49-F238E27FC236}">
                <a16:creationId xmlns:a16="http://schemas.microsoft.com/office/drawing/2014/main" id="{7C6AA55D-46BD-4F48-8B84-6A6B5C32DA74}"/>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6DAB59CB-ADD7-41AE-AD16-8A552E40031D}"/>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717364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308E3-BF93-4F8B-8C6E-02CF888BF6AA}"/>
              </a:ext>
            </a:extLst>
          </p:cNvPr>
          <p:cNvSpPr>
            <a:spLocks noGrp="1"/>
          </p:cNvSpPr>
          <p:nvPr>
            <p:ph type="title"/>
          </p:nvPr>
        </p:nvSpPr>
        <p:spPr/>
        <p:txBody>
          <a:bodyPr/>
          <a:lstStyle/>
          <a:p>
            <a:r>
              <a:rPr lang="da-DK" dirty="0"/>
              <a:t>Heder</a:t>
            </a:r>
          </a:p>
        </p:txBody>
      </p:sp>
      <p:sp>
        <p:nvSpPr>
          <p:cNvPr id="3" name="Pladsholder til indhold 2">
            <a:extLst>
              <a:ext uri="{FF2B5EF4-FFF2-40B4-BE49-F238E27FC236}">
                <a16:creationId xmlns:a16="http://schemas.microsoft.com/office/drawing/2014/main" id="{0B821753-E430-44E4-9136-CABD8F16D070}"/>
              </a:ext>
            </a:extLst>
          </p:cNvPr>
          <p:cNvSpPr>
            <a:spLocks noGrp="1"/>
          </p:cNvSpPr>
          <p:nvPr>
            <p:ph sz="quarter" idx="21"/>
          </p:nvPr>
        </p:nvSpPr>
        <p:spPr/>
        <p:txBody>
          <a:bodyPr/>
          <a:lstStyle/>
          <a:p>
            <a:pPr marL="342900" indent="-342900">
              <a:buFont typeface="Arial" panose="020B0604020202020204" pitchFamily="34" charset="0"/>
              <a:buChar char="•"/>
            </a:pPr>
            <a:r>
              <a:rPr lang="da-DK" dirty="0"/>
              <a:t>Indført den 1. januar 1984</a:t>
            </a:r>
          </a:p>
          <a:p>
            <a:pPr marL="342900" indent="-342900">
              <a:buFont typeface="Arial" panose="020B0604020202020204" pitchFamily="34" charset="0"/>
              <a:buChar char="•"/>
            </a:pPr>
            <a:r>
              <a:rPr lang="da-DK" dirty="0"/>
              <a:t>Over 2500 m</a:t>
            </a:r>
            <a:r>
              <a:rPr lang="da-DK" baseline="30000" dirty="0"/>
              <a:t>2 </a:t>
            </a:r>
            <a:r>
              <a:rPr lang="da-DK" dirty="0"/>
              <a:t>, enkeltvis, tilsammen eller i forbindelse med - mosaikreglen (5 ha fra 1. jan. 1984, 2500 m</a:t>
            </a:r>
            <a:r>
              <a:rPr lang="da-DK" baseline="30000" dirty="0"/>
              <a:t>2</a:t>
            </a:r>
            <a:r>
              <a:rPr lang="da-DK" dirty="0"/>
              <a:t> fra 1. juli 1992).</a:t>
            </a:r>
          </a:p>
          <a:p>
            <a:pPr marL="342900" indent="-342900">
              <a:buFont typeface="Arial" panose="020B0604020202020204" pitchFamily="34" charset="0"/>
              <a:buChar char="•"/>
            </a:pPr>
            <a:r>
              <a:rPr lang="da-DK" dirty="0" err="1"/>
              <a:t>Udyrket</a:t>
            </a:r>
            <a:r>
              <a:rPr lang="da-DK" dirty="0"/>
              <a:t> landstrækning med mager jordbund, oftest bevokset med lyng og forskellige andre mindre buskvækster. Plantevæksten spiller central rolle. (1992 </a:t>
            </a:r>
            <a:r>
              <a:rPr lang="da-DK" dirty="0" err="1"/>
              <a:t>lovbem</a:t>
            </a:r>
            <a:r>
              <a:rPr lang="da-DK" dirty="0"/>
              <a:t>.)</a:t>
            </a:r>
          </a:p>
          <a:p>
            <a:pPr marL="342900" indent="-342900">
              <a:buFont typeface="Arial" panose="020B0604020202020204" pitchFamily="34" charset="0"/>
              <a:buChar char="•"/>
            </a:pPr>
            <a:r>
              <a:rPr lang="da-DK" dirty="0" err="1"/>
              <a:t>Hedevegetationen</a:t>
            </a:r>
            <a:r>
              <a:rPr lang="da-DK" dirty="0"/>
              <a:t> er lavtvoksende med forekomst af dværgbuske. På mange </a:t>
            </a:r>
            <a:r>
              <a:rPr lang="da-DK" dirty="0" err="1"/>
              <a:t>hedearealer</a:t>
            </a:r>
            <a:r>
              <a:rPr lang="da-DK" dirty="0"/>
              <a:t> udgør buske og træer som eg, birk, bævreasp, gyvel, ene og selvsåede nåletræer et væsentligt element i vegetationen. </a:t>
            </a:r>
          </a:p>
          <a:p>
            <a:pPr marL="342900" indent="-342900">
              <a:buFont typeface="Arial" panose="020B0604020202020204" pitchFamily="34" charset="0"/>
              <a:buChar char="•"/>
            </a:pPr>
            <a:r>
              <a:rPr lang="da-DK" dirty="0"/>
              <a:t>Ofte forekommende dværgbuske: Hedelyng, revling, klokkelyng, tyttebær, blåbær, mosebølle, hede-melbærris, krybepil og arter af planteslægten visse.</a:t>
            </a:r>
          </a:p>
          <a:p>
            <a:pPr marL="342900" indent="-342900">
              <a:buFont typeface="Arial" panose="020B0604020202020204" pitchFamily="34" charset="0"/>
              <a:buChar char="•"/>
            </a:pPr>
            <a:r>
              <a:rPr lang="da-DK" dirty="0"/>
              <a:t>I nogle typer af hede udgør græsser, halvgræsser, laver og mosser det dominerende elementer plantevæksten med islæt af dværgbuske (1992 </a:t>
            </a:r>
            <a:r>
              <a:rPr lang="da-DK" dirty="0" err="1"/>
              <a:t>lovbem</a:t>
            </a:r>
            <a:r>
              <a:rPr lang="da-DK" dirty="0"/>
              <a:t>.) </a:t>
            </a:r>
            <a:r>
              <a:rPr lang="da-DK" sz="1400" dirty="0"/>
              <a:t>Bølget bunke, fåresvingel, tandbælg, blåtop, sandskæg og </a:t>
            </a:r>
            <a:r>
              <a:rPr lang="da-DK" sz="1400" dirty="0" err="1"/>
              <a:t>katteskæg</a:t>
            </a:r>
            <a:r>
              <a:rPr lang="da-DK" sz="1400" dirty="0"/>
              <a:t>.</a:t>
            </a:r>
          </a:p>
          <a:p>
            <a:endParaRPr lang="da-DK" dirty="0"/>
          </a:p>
        </p:txBody>
      </p:sp>
      <p:sp>
        <p:nvSpPr>
          <p:cNvPr id="4" name="Pladsholder til tekst 3">
            <a:extLst>
              <a:ext uri="{FF2B5EF4-FFF2-40B4-BE49-F238E27FC236}">
                <a16:creationId xmlns:a16="http://schemas.microsoft.com/office/drawing/2014/main" id="{236880B5-5FE6-4B99-AB3A-12755E498662}"/>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745A5CAF-6F18-45AD-8102-B7401475056E}"/>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863086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23C395-B1DA-4914-85EE-2474EAC760DB}"/>
              </a:ext>
            </a:extLst>
          </p:cNvPr>
          <p:cNvSpPr>
            <a:spLocks noGrp="1"/>
          </p:cNvSpPr>
          <p:nvPr>
            <p:ph type="title"/>
          </p:nvPr>
        </p:nvSpPr>
        <p:spPr/>
        <p:txBody>
          <a:bodyPr/>
          <a:lstStyle/>
          <a:p>
            <a:r>
              <a:rPr lang="da-DK" dirty="0"/>
              <a:t>Heder – og beviser</a:t>
            </a:r>
          </a:p>
        </p:txBody>
      </p:sp>
      <p:sp>
        <p:nvSpPr>
          <p:cNvPr id="3" name="Pladsholder til indhold 2">
            <a:extLst>
              <a:ext uri="{FF2B5EF4-FFF2-40B4-BE49-F238E27FC236}">
                <a16:creationId xmlns:a16="http://schemas.microsoft.com/office/drawing/2014/main" id="{C1CBA029-A8D2-403B-BEF1-AEBF85A6C646}"/>
              </a:ext>
            </a:extLst>
          </p:cNvPr>
          <p:cNvSpPr>
            <a:spLocks noGrp="1"/>
          </p:cNvSpPr>
          <p:nvPr>
            <p:ph sz="quarter" idx="21"/>
          </p:nvPr>
        </p:nvSpPr>
        <p:spPr/>
        <p:txBody>
          <a:bodyPr/>
          <a:lstStyle/>
          <a:p>
            <a:r>
              <a:rPr lang="da-DK" dirty="0"/>
              <a:t>MAD 2016.76 - NMK-510-00878</a:t>
            </a:r>
          </a:p>
          <a:p>
            <a:pPr marL="285750" lvl="1"/>
            <a:r>
              <a:rPr lang="da-DK" dirty="0"/>
              <a:t>Lodsejer oplyste, at arealet før rydning fremstod med en tæt bevoksning af træer og småskove.</a:t>
            </a:r>
          </a:p>
          <a:p>
            <a:pPr marL="0" lvl="1" indent="0">
              <a:buNone/>
            </a:pPr>
            <a:endParaRPr lang="da-DK" dirty="0"/>
          </a:p>
          <a:p>
            <a:pPr marL="285750" lvl="1"/>
            <a:r>
              <a:rPr lang="da-DK" dirty="0"/>
              <a:t>”Det fremgår at luftfotos, at arealet er </a:t>
            </a:r>
            <a:r>
              <a:rPr lang="da-DK" dirty="0" err="1"/>
              <a:t>udyrket</a:t>
            </a:r>
            <a:r>
              <a:rPr lang="da-DK" dirty="0"/>
              <a:t> i alle år op til 1987. På luftfotos fra 1992 og frem til 2014 fremstår arealet </a:t>
            </a:r>
            <a:r>
              <a:rPr lang="da-DK" dirty="0" err="1"/>
              <a:t>udyrket</a:t>
            </a:r>
            <a:r>
              <a:rPr lang="da-DK" dirty="0"/>
              <a:t> med få træer. På luftfoto fra 2015 fremstår arealet ryddet. Nævnet finder ud fra det medsendte materiale, herunder besigtigelsesdata samt luft- og </a:t>
            </a:r>
            <a:r>
              <a:rPr lang="da-DK" dirty="0" err="1"/>
              <a:t>ortofoto</a:t>
            </a:r>
            <a:r>
              <a:rPr lang="da-DK" dirty="0"/>
              <a:t>, at området havde karakter af hede, da rydning og </a:t>
            </a:r>
            <a:r>
              <a:rPr lang="da-DK" dirty="0" err="1"/>
              <a:t>tilsåning</a:t>
            </a:r>
            <a:r>
              <a:rPr lang="da-DK" dirty="0"/>
              <a:t> fandt sted.”</a:t>
            </a:r>
          </a:p>
          <a:p>
            <a:endParaRPr lang="da-DK" dirty="0"/>
          </a:p>
        </p:txBody>
      </p:sp>
      <p:sp>
        <p:nvSpPr>
          <p:cNvPr id="4" name="Pladsholder til tekst 3">
            <a:extLst>
              <a:ext uri="{FF2B5EF4-FFF2-40B4-BE49-F238E27FC236}">
                <a16:creationId xmlns:a16="http://schemas.microsoft.com/office/drawing/2014/main" id="{4F7D04F5-F944-4649-A5F7-5070859EC2A0}"/>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1BB093E6-F648-4783-95F8-D50A2448B5B5}"/>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2150249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263C4-2C1D-4D34-A00F-503D33837C5E}"/>
              </a:ext>
            </a:extLst>
          </p:cNvPr>
          <p:cNvSpPr>
            <a:spLocks noGrp="1"/>
          </p:cNvSpPr>
          <p:nvPr>
            <p:ph type="title"/>
          </p:nvPr>
        </p:nvSpPr>
        <p:spPr/>
        <p:txBody>
          <a:bodyPr/>
          <a:lstStyle/>
          <a:p>
            <a:r>
              <a:rPr lang="da-DK" dirty="0"/>
              <a:t>Moser og lignende</a:t>
            </a:r>
          </a:p>
        </p:txBody>
      </p:sp>
      <p:sp>
        <p:nvSpPr>
          <p:cNvPr id="3" name="Pladsholder til indhold 2">
            <a:extLst>
              <a:ext uri="{FF2B5EF4-FFF2-40B4-BE49-F238E27FC236}">
                <a16:creationId xmlns:a16="http://schemas.microsoft.com/office/drawing/2014/main" id="{9D99953C-6044-4FA2-9FC3-C99288710F35}"/>
              </a:ext>
            </a:extLst>
          </p:cNvPr>
          <p:cNvSpPr>
            <a:spLocks noGrp="1"/>
          </p:cNvSpPr>
          <p:nvPr>
            <p:ph sz="quarter" idx="21"/>
          </p:nvPr>
        </p:nvSpPr>
        <p:spPr/>
        <p:txBody>
          <a:bodyPr/>
          <a:lstStyle/>
          <a:p>
            <a:pPr marL="342900" indent="-342900">
              <a:buFont typeface="Arial" panose="020B0604020202020204" pitchFamily="34" charset="0"/>
              <a:buChar char="•"/>
            </a:pPr>
            <a:r>
              <a:rPr lang="da-DK" dirty="0"/>
              <a:t>Beskyttelse indført den 1. januar 1984.</a:t>
            </a:r>
          </a:p>
          <a:p>
            <a:pPr marL="342900" indent="-342900">
              <a:buFont typeface="Arial" panose="020B0604020202020204" pitchFamily="34" charset="0"/>
              <a:buChar char="•"/>
            </a:pPr>
            <a:r>
              <a:rPr lang="da-DK" dirty="0"/>
              <a:t>Over 2500 m</a:t>
            </a:r>
            <a:r>
              <a:rPr lang="da-DK" baseline="30000" dirty="0"/>
              <a:t>2 </a:t>
            </a:r>
            <a:r>
              <a:rPr lang="da-DK" dirty="0"/>
              <a:t>, enkeltvis, tilsammen eller i forbindelse med - mosaikreglen (5000 m² fra 1. jan. 1979, 2500 m</a:t>
            </a:r>
            <a:r>
              <a:rPr lang="da-DK" baseline="30000" dirty="0"/>
              <a:t>2</a:t>
            </a:r>
            <a:r>
              <a:rPr lang="da-DK" dirty="0"/>
              <a:t> fra 1. juli 1992).</a:t>
            </a:r>
          </a:p>
          <a:p>
            <a:pPr marL="342900" indent="-342900">
              <a:buFont typeface="Arial" panose="020B0604020202020204" pitchFamily="34" charset="0"/>
              <a:buChar char="•"/>
            </a:pPr>
            <a:r>
              <a:rPr lang="da-DK" dirty="0"/>
              <a:t>Defineret ud fra områdernes plantevækst, fugtighedsforhold og jordbund.</a:t>
            </a:r>
          </a:p>
          <a:p>
            <a:pPr marL="342900" indent="-342900">
              <a:buFont typeface="Arial" panose="020B0604020202020204" pitchFamily="34" charset="0"/>
              <a:buChar char="•"/>
            </a:pPr>
            <a:r>
              <a:rPr lang="da-DK" dirty="0"/>
              <a:t>Ordene ”og lignende” tilføjet i 1992 for at tydeliggøre, ”at bestemmelsen også finder anvendelse, selv om ikke alle de ovennævnte kriterier samtidigt er opfyldt, herunder specielt selv om der ikke foreligger noget tørvelag”.</a:t>
            </a:r>
          </a:p>
          <a:p>
            <a:r>
              <a:rPr lang="da-DK" dirty="0"/>
              <a:t>”Begrebet er en fællesbetegnelse for en række vådbundsområder med plantesamfund, der har betegnelsen efter vegetationens sammensætning, f.eks. rørsump, </a:t>
            </a:r>
            <a:r>
              <a:rPr lang="da-DK" dirty="0" err="1"/>
              <a:t>starsump</a:t>
            </a:r>
            <a:r>
              <a:rPr lang="da-DK" dirty="0"/>
              <a:t>, ellesump, birkekær, m.fl. eller efter vandtilførslen højmose, kærmose, vældmose” (</a:t>
            </a:r>
            <a:r>
              <a:rPr lang="da-DK" dirty="0" err="1"/>
              <a:t>naturtypevejl</a:t>
            </a:r>
            <a:r>
              <a:rPr lang="da-DK" dirty="0"/>
              <a:t>).</a:t>
            </a:r>
          </a:p>
          <a:p>
            <a:r>
              <a:rPr lang="da-DK" dirty="0"/>
              <a:t>Eksempler på moser: Rørsump, fattigkær, </a:t>
            </a:r>
            <a:r>
              <a:rPr lang="da-DK" dirty="0" err="1"/>
              <a:t>rigkær</a:t>
            </a:r>
            <a:r>
              <a:rPr lang="da-DK" dirty="0"/>
              <a:t>, højmose, skovsumpe (</a:t>
            </a:r>
            <a:r>
              <a:rPr lang="da-DK" dirty="0" err="1"/>
              <a:t>naturtypevejl</a:t>
            </a:r>
            <a:r>
              <a:rPr lang="da-DK" dirty="0"/>
              <a:t>).</a:t>
            </a:r>
          </a:p>
          <a:p>
            <a:endParaRPr lang="da-DK" dirty="0"/>
          </a:p>
        </p:txBody>
      </p:sp>
      <p:sp>
        <p:nvSpPr>
          <p:cNvPr id="4" name="Pladsholder til tekst 3">
            <a:extLst>
              <a:ext uri="{FF2B5EF4-FFF2-40B4-BE49-F238E27FC236}">
                <a16:creationId xmlns:a16="http://schemas.microsoft.com/office/drawing/2014/main" id="{43CB468B-206D-4856-A426-96D93C9B0FED}"/>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86213940-BECF-48CA-ACF7-99B48ABFA633}"/>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07040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5E7FF-6658-4427-895A-448DB89EA9F6}"/>
              </a:ext>
            </a:extLst>
          </p:cNvPr>
          <p:cNvSpPr>
            <a:spLocks noGrp="1"/>
          </p:cNvSpPr>
          <p:nvPr>
            <p:ph type="title"/>
          </p:nvPr>
        </p:nvSpPr>
        <p:spPr/>
        <p:txBody>
          <a:bodyPr/>
          <a:lstStyle/>
          <a:p>
            <a:r>
              <a:rPr lang="da-DK" dirty="0"/>
              <a:t>Strandenge og -sumpe</a:t>
            </a:r>
          </a:p>
        </p:txBody>
      </p:sp>
      <p:sp>
        <p:nvSpPr>
          <p:cNvPr id="3" name="Pladsholder til indhold 2">
            <a:extLst>
              <a:ext uri="{FF2B5EF4-FFF2-40B4-BE49-F238E27FC236}">
                <a16:creationId xmlns:a16="http://schemas.microsoft.com/office/drawing/2014/main" id="{AB205F67-93DC-4517-B49D-93688ABD3BF3}"/>
              </a:ext>
            </a:extLst>
          </p:cNvPr>
          <p:cNvSpPr>
            <a:spLocks noGrp="1"/>
          </p:cNvSpPr>
          <p:nvPr>
            <p:ph sz="quarter" idx="21"/>
          </p:nvPr>
        </p:nvSpPr>
        <p:spPr/>
        <p:txBody>
          <a:bodyPr/>
          <a:lstStyle/>
          <a:p>
            <a:pPr marL="342900" indent="-342900">
              <a:buFont typeface="Arial" panose="020B0604020202020204" pitchFamily="34" charset="0"/>
              <a:buChar char="•"/>
            </a:pPr>
            <a:r>
              <a:rPr lang="da-DK" dirty="0"/>
              <a:t>Indført den 1. januar 1984</a:t>
            </a:r>
          </a:p>
          <a:p>
            <a:pPr marL="342900" indent="-342900">
              <a:buFont typeface="Arial" panose="020B0604020202020204" pitchFamily="34" charset="0"/>
              <a:buChar char="•"/>
            </a:pPr>
            <a:r>
              <a:rPr lang="da-DK" dirty="0"/>
              <a:t>Over 2500 m</a:t>
            </a:r>
            <a:r>
              <a:rPr lang="da-DK" baseline="30000" dirty="0"/>
              <a:t>2 </a:t>
            </a:r>
            <a:r>
              <a:rPr lang="da-DK" dirty="0"/>
              <a:t>, enkeltvis, tilsammen eller i forbindelse med - mosaikreglen (3 ha fra 1. jan. 1984, 2500 m</a:t>
            </a:r>
            <a:r>
              <a:rPr lang="da-DK" baseline="30000" dirty="0"/>
              <a:t>2  </a:t>
            </a:r>
            <a:r>
              <a:rPr lang="da-DK" dirty="0"/>
              <a:t>fra 1. juli 1992).</a:t>
            </a:r>
          </a:p>
          <a:p>
            <a:pPr marL="0" indent="0">
              <a:buNone/>
            </a:pPr>
            <a:r>
              <a:rPr lang="da-DK" u="sng" dirty="0"/>
              <a:t>Strandenge</a:t>
            </a:r>
          </a:p>
          <a:p>
            <a:pPr lvl="1"/>
            <a:r>
              <a:rPr lang="da-DK" dirty="0"/>
              <a:t>Engstrækninger ved kysten defineret ud fra plantevæksten samt områdets landskabelige karakter og beliggenhed</a:t>
            </a:r>
          </a:p>
          <a:p>
            <a:pPr lvl="1"/>
            <a:r>
              <a:rPr lang="da-DK" dirty="0"/>
              <a:t>Relativt flade kystnære arealer med en naturlig vegetation bestående af græsser, halvgræsser og urter, som danner en mere eller mindre sammenhængende grønsvær (1992 </a:t>
            </a:r>
            <a:r>
              <a:rPr lang="da-DK" dirty="0" err="1"/>
              <a:t>lovbem</a:t>
            </a:r>
            <a:r>
              <a:rPr lang="da-DK" dirty="0"/>
              <a:t>.)</a:t>
            </a:r>
          </a:p>
          <a:p>
            <a:pPr lvl="1"/>
            <a:r>
              <a:rPr lang="da-DK" dirty="0"/>
              <a:t>Overskylles af og til (op til 10 dage pr. år)</a:t>
            </a:r>
          </a:p>
          <a:p>
            <a:endParaRPr lang="da-DK" dirty="0"/>
          </a:p>
        </p:txBody>
      </p:sp>
      <p:sp>
        <p:nvSpPr>
          <p:cNvPr id="4" name="Pladsholder til tekst 3">
            <a:extLst>
              <a:ext uri="{FF2B5EF4-FFF2-40B4-BE49-F238E27FC236}">
                <a16:creationId xmlns:a16="http://schemas.microsoft.com/office/drawing/2014/main" id="{C8D3053C-4F4F-4552-88F9-58FFC0B16BD7}"/>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AE1BBCF-65E7-4B58-859A-038ED4EA09A8}"/>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809175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8B0C1-FA56-49A5-9BE0-DD182B3227B1}"/>
              </a:ext>
            </a:extLst>
          </p:cNvPr>
          <p:cNvSpPr>
            <a:spLocks noGrp="1"/>
          </p:cNvSpPr>
          <p:nvPr>
            <p:ph type="title"/>
          </p:nvPr>
        </p:nvSpPr>
        <p:spPr/>
        <p:txBody>
          <a:bodyPr/>
          <a:lstStyle/>
          <a:p>
            <a:r>
              <a:rPr lang="da-DK" dirty="0"/>
              <a:t>Strandenge og -sumpe</a:t>
            </a:r>
          </a:p>
        </p:txBody>
      </p:sp>
      <p:sp>
        <p:nvSpPr>
          <p:cNvPr id="3" name="Pladsholder til indhold 2">
            <a:extLst>
              <a:ext uri="{FF2B5EF4-FFF2-40B4-BE49-F238E27FC236}">
                <a16:creationId xmlns:a16="http://schemas.microsoft.com/office/drawing/2014/main" id="{E1F6FE12-F77A-4A31-AAC1-64E5A79E2CDD}"/>
              </a:ext>
            </a:extLst>
          </p:cNvPr>
          <p:cNvSpPr>
            <a:spLocks noGrp="1"/>
          </p:cNvSpPr>
          <p:nvPr>
            <p:ph sz="quarter" idx="21"/>
          </p:nvPr>
        </p:nvSpPr>
        <p:spPr/>
        <p:txBody>
          <a:bodyPr/>
          <a:lstStyle/>
          <a:p>
            <a:pPr marL="0" indent="0">
              <a:buNone/>
            </a:pPr>
            <a:r>
              <a:rPr lang="da-DK" u="sng" dirty="0"/>
              <a:t>Strandsumpe</a:t>
            </a:r>
          </a:p>
          <a:p>
            <a:pPr marL="0" lvl="1" indent="0">
              <a:buSzTx/>
              <a:buNone/>
            </a:pPr>
            <a:r>
              <a:rPr lang="da-DK" dirty="0"/>
              <a:t>Kystbeliggende områder, hvis vegetation er domineret af store sumpplanter som tagrør, strandkogleaks, blågrøn kogleaks og enkelte andre arter </a:t>
            </a:r>
          </a:p>
          <a:p>
            <a:endParaRPr lang="da-DK" dirty="0"/>
          </a:p>
        </p:txBody>
      </p:sp>
      <p:sp>
        <p:nvSpPr>
          <p:cNvPr id="4" name="Pladsholder til tekst 3">
            <a:extLst>
              <a:ext uri="{FF2B5EF4-FFF2-40B4-BE49-F238E27FC236}">
                <a16:creationId xmlns:a16="http://schemas.microsoft.com/office/drawing/2014/main" id="{8AC9170D-25E8-47FE-B116-6BB4FF8104C2}"/>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98AA680E-9651-4109-8438-08872C294EAE}"/>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469196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E906C-0A19-466D-A14A-0FFE1E14BC3B}"/>
              </a:ext>
            </a:extLst>
          </p:cNvPr>
          <p:cNvSpPr>
            <a:spLocks noGrp="1"/>
          </p:cNvSpPr>
          <p:nvPr>
            <p:ph type="title"/>
          </p:nvPr>
        </p:nvSpPr>
        <p:spPr/>
        <p:txBody>
          <a:bodyPr/>
          <a:lstStyle/>
          <a:p>
            <a:r>
              <a:rPr lang="da-DK" dirty="0"/>
              <a:t>Ferske enge </a:t>
            </a:r>
          </a:p>
        </p:txBody>
      </p:sp>
      <p:sp>
        <p:nvSpPr>
          <p:cNvPr id="3" name="Pladsholder til indhold 2">
            <a:extLst>
              <a:ext uri="{FF2B5EF4-FFF2-40B4-BE49-F238E27FC236}">
                <a16:creationId xmlns:a16="http://schemas.microsoft.com/office/drawing/2014/main" id="{F096D6F9-34C7-43F8-8196-7D04C94D10E1}"/>
              </a:ext>
            </a:extLst>
          </p:cNvPr>
          <p:cNvSpPr>
            <a:spLocks noGrp="1"/>
          </p:cNvSpPr>
          <p:nvPr>
            <p:ph sz="quarter" idx="21"/>
          </p:nvPr>
        </p:nvSpPr>
        <p:spPr/>
        <p:txBody>
          <a:bodyPr/>
          <a:lstStyle/>
          <a:p>
            <a:pPr marL="342900" indent="-342900">
              <a:buFont typeface="Arial" panose="020B0604020202020204" pitchFamily="34" charset="0"/>
              <a:buChar char="•"/>
            </a:pPr>
            <a:r>
              <a:rPr lang="da-DK" dirty="0"/>
              <a:t>Beskyttelse indført den 1. juli 1992</a:t>
            </a:r>
          </a:p>
          <a:p>
            <a:pPr marL="342900" indent="-342900">
              <a:buFont typeface="Arial" panose="020B0604020202020204" pitchFamily="34" charset="0"/>
              <a:buChar char="•"/>
            </a:pPr>
            <a:r>
              <a:rPr lang="da-DK" dirty="0"/>
              <a:t>Over 2500 m</a:t>
            </a:r>
            <a:r>
              <a:rPr lang="da-DK" baseline="30000" dirty="0"/>
              <a:t>2 </a:t>
            </a:r>
            <a:r>
              <a:rPr lang="da-DK" dirty="0"/>
              <a:t>, enkeltvis, tilsammen eller i forbindelse med – mosaikreglen.</a:t>
            </a:r>
          </a:p>
          <a:p>
            <a:pPr marL="342900" indent="-342900">
              <a:buFont typeface="Arial" panose="020B0604020202020204" pitchFamily="34" charset="0"/>
              <a:buChar char="•"/>
            </a:pPr>
            <a:r>
              <a:rPr lang="da-DK" dirty="0"/>
              <a:t>Skabt ved menneskets påvirkning, ved slåning eller græsning af naturlige kærsamfund eller ved fældning af elle-, aske-, birk eller pil-dominerede sumpskove med efterfølgende slåning eller græsning</a:t>
            </a:r>
          </a:p>
          <a:p>
            <a:pPr marL="342900" indent="-342900">
              <a:buFont typeface="Arial" panose="020B0604020202020204" pitchFamily="34" charset="0"/>
              <a:buChar char="•"/>
            </a:pPr>
            <a:r>
              <a:rPr lang="da-DK" dirty="0"/>
              <a:t>Omfatter enge som ”ikke hidtil har været regelmæssigt omlagt, hvorved normalt forstås inden for de </a:t>
            </a:r>
            <a:r>
              <a:rPr lang="da-DK" sz="2800" dirty="0">
                <a:solidFill>
                  <a:srgbClr val="FF0000"/>
                </a:solidFill>
              </a:rPr>
              <a:t>sidste 7-10 år</a:t>
            </a:r>
            <a:r>
              <a:rPr lang="da-DK" dirty="0"/>
              <a:t>”.</a:t>
            </a:r>
          </a:p>
          <a:p>
            <a:pPr marL="342900" indent="-342900">
              <a:buFont typeface="Arial" panose="020B0604020202020204" pitchFamily="34" charset="0"/>
              <a:buChar char="•"/>
            </a:pPr>
            <a:r>
              <a:rPr lang="da-DK" dirty="0"/>
              <a:t>Omlæg - selv med meget lange intervaller 20-25 år - kan fortsættes (jf. NYT 1997, 189-191) </a:t>
            </a:r>
          </a:p>
          <a:p>
            <a:pPr marL="342900" indent="-342900">
              <a:buFont typeface="Arial" panose="020B0604020202020204" pitchFamily="34" charset="0"/>
              <a:buChar char="•"/>
            </a:pPr>
            <a:endParaRPr lang="da-DK" dirty="0"/>
          </a:p>
          <a:p>
            <a:endParaRPr lang="da-DK" dirty="0"/>
          </a:p>
        </p:txBody>
      </p:sp>
      <p:sp>
        <p:nvSpPr>
          <p:cNvPr id="4" name="Pladsholder til tekst 3">
            <a:extLst>
              <a:ext uri="{FF2B5EF4-FFF2-40B4-BE49-F238E27FC236}">
                <a16:creationId xmlns:a16="http://schemas.microsoft.com/office/drawing/2014/main" id="{D3A19B5C-E9EE-4394-BC38-35651A6CA35B}"/>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23476775-C10E-4561-8E29-727DD1628FED}"/>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829401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E22FE-70EE-482C-A671-2057EF045E23}"/>
              </a:ext>
            </a:extLst>
          </p:cNvPr>
          <p:cNvSpPr>
            <a:spLocks noGrp="1"/>
          </p:cNvSpPr>
          <p:nvPr>
            <p:ph type="title"/>
          </p:nvPr>
        </p:nvSpPr>
        <p:spPr/>
        <p:txBody>
          <a:bodyPr/>
          <a:lstStyle/>
          <a:p>
            <a:r>
              <a:rPr lang="da-DK" dirty="0"/>
              <a:t>20 årige tilsagn</a:t>
            </a:r>
          </a:p>
        </p:txBody>
      </p:sp>
      <p:sp>
        <p:nvSpPr>
          <p:cNvPr id="3" name="Pladsholder til indhold 2">
            <a:extLst>
              <a:ext uri="{FF2B5EF4-FFF2-40B4-BE49-F238E27FC236}">
                <a16:creationId xmlns:a16="http://schemas.microsoft.com/office/drawing/2014/main" id="{E2D08C05-B6C7-4A0C-8418-018D17032CCB}"/>
              </a:ext>
            </a:extLst>
          </p:cNvPr>
          <p:cNvSpPr>
            <a:spLocks noGrp="1"/>
          </p:cNvSpPr>
          <p:nvPr>
            <p:ph sz="quarter" idx="21"/>
          </p:nvPr>
        </p:nvSpPr>
        <p:spPr>
          <a:xfrm>
            <a:off x="529792" y="1176019"/>
            <a:ext cx="9385731" cy="4148139"/>
          </a:xfrm>
        </p:spPr>
        <p:txBody>
          <a:bodyPr/>
          <a:lstStyle/>
          <a:p>
            <a:pPr marL="457154" indent="-457154">
              <a:buFont typeface="Arial" panose="020B0604020202020204" pitchFamily="34" charset="0"/>
              <a:buChar char="•"/>
            </a:pPr>
            <a:r>
              <a:rPr lang="da-DK" sz="1200" dirty="0"/>
              <a:t>Tilsagn udløber på ca. 17.000 ha frem til 2022</a:t>
            </a:r>
          </a:p>
          <a:p>
            <a:pPr marL="457154" indent="-457154">
              <a:lnSpc>
                <a:spcPct val="100000"/>
              </a:lnSpc>
              <a:buFont typeface="Arial" panose="020B0604020202020204" pitchFamily="34" charset="0"/>
              <a:buChar char="•"/>
            </a:pPr>
            <a:r>
              <a:rPr lang="da-DK" sz="1200" dirty="0"/>
              <a:t>Hvad gælder for arealerne fremover:</a:t>
            </a:r>
          </a:p>
          <a:p>
            <a:pPr marL="812719" lvl="1" indent="-457154">
              <a:lnSpc>
                <a:spcPct val="100000"/>
              </a:lnSpc>
              <a:buFont typeface="Arial" panose="020B0604020202020204" pitchFamily="34" charset="0"/>
              <a:buChar char="•"/>
            </a:pPr>
            <a:r>
              <a:rPr lang="da-DK" sz="1200" dirty="0"/>
              <a:t>Tilskudsmuligheder nu?</a:t>
            </a:r>
          </a:p>
          <a:p>
            <a:pPr marL="812719" lvl="1" indent="-457154">
              <a:lnSpc>
                <a:spcPct val="100000"/>
              </a:lnSpc>
              <a:buFont typeface="Arial" panose="020B0604020202020204" pitchFamily="34" charset="0"/>
              <a:buChar char="•"/>
            </a:pPr>
            <a:r>
              <a:rPr lang="da-DK" sz="1200" dirty="0"/>
              <a:t>§ 3 eller ej?</a:t>
            </a:r>
          </a:p>
          <a:p>
            <a:pPr marL="812719" lvl="1" indent="-457154">
              <a:lnSpc>
                <a:spcPct val="100000"/>
              </a:lnSpc>
              <a:buFont typeface="Arial" panose="020B0604020202020204" pitchFamily="34" charset="0"/>
              <a:buChar char="•"/>
            </a:pPr>
            <a:r>
              <a:rPr lang="da-DK" sz="1200" dirty="0"/>
              <a:t>Tilbage til hidtidig drift?</a:t>
            </a:r>
          </a:p>
          <a:p>
            <a:pPr marL="812719" lvl="1" indent="-457154">
              <a:lnSpc>
                <a:spcPct val="100000"/>
              </a:lnSpc>
              <a:buFont typeface="Arial" panose="020B0604020202020204" pitchFamily="34" charset="0"/>
              <a:buChar char="•"/>
            </a:pPr>
            <a:r>
              <a:rPr lang="da-DK" sz="1200" dirty="0"/>
              <a:t>1 års reglen</a:t>
            </a:r>
          </a:p>
          <a:p>
            <a:pPr marL="812719" lvl="1" indent="-457154">
              <a:lnSpc>
                <a:spcPct val="100000"/>
              </a:lnSpc>
              <a:buFont typeface="Arial" panose="020B0604020202020204" pitchFamily="34" charset="0"/>
              <a:buChar char="•"/>
            </a:pPr>
            <a:r>
              <a:rPr lang="da-DK" sz="1200" dirty="0"/>
              <a:t>Genopdyrkningsret</a:t>
            </a:r>
          </a:p>
          <a:p>
            <a:pPr marL="812719" lvl="1" indent="-457154">
              <a:lnSpc>
                <a:spcPct val="100000"/>
              </a:lnSpc>
              <a:buFont typeface="Arial" panose="020B0604020202020204" pitchFamily="34" charset="0"/>
              <a:buChar char="•"/>
            </a:pPr>
            <a:r>
              <a:rPr lang="da-DK" sz="1200" dirty="0"/>
              <a:t>Fredede arter</a:t>
            </a:r>
          </a:p>
          <a:p>
            <a:pPr marL="812719" lvl="1" indent="-457154">
              <a:lnSpc>
                <a:spcPct val="100000"/>
              </a:lnSpc>
              <a:buFont typeface="Arial" panose="020B0604020202020204" pitchFamily="34" charset="0"/>
              <a:buChar char="•"/>
            </a:pPr>
            <a:r>
              <a:rPr lang="da-DK" sz="1200" dirty="0"/>
              <a:t>Bilag IV arter</a:t>
            </a:r>
          </a:p>
          <a:p>
            <a:pPr marL="812719" lvl="1" indent="-457154">
              <a:lnSpc>
                <a:spcPct val="100000"/>
              </a:lnSpc>
              <a:buFont typeface="Arial" panose="020B0604020202020204" pitchFamily="34" charset="0"/>
              <a:buChar char="•"/>
            </a:pPr>
            <a:r>
              <a:rPr lang="da-DK" sz="1200" dirty="0"/>
              <a:t>Arealer i Natura 2000 områder</a:t>
            </a:r>
          </a:p>
          <a:p>
            <a:pPr marL="812719" lvl="1" indent="-457154">
              <a:lnSpc>
                <a:spcPct val="100000"/>
              </a:lnSpc>
              <a:buFont typeface="Arial" panose="020B0604020202020204" pitchFamily="34" charset="0"/>
              <a:buChar char="•"/>
            </a:pPr>
            <a:r>
              <a:rPr lang="da-DK" sz="1200" dirty="0"/>
              <a:t>MFO brak</a:t>
            </a:r>
          </a:p>
          <a:p>
            <a:endParaRPr lang="da-DK" dirty="0"/>
          </a:p>
        </p:txBody>
      </p:sp>
      <p:sp>
        <p:nvSpPr>
          <p:cNvPr id="4" name="Pladsholder til tekst 3">
            <a:extLst>
              <a:ext uri="{FF2B5EF4-FFF2-40B4-BE49-F238E27FC236}">
                <a16:creationId xmlns:a16="http://schemas.microsoft.com/office/drawing/2014/main" id="{D7DCBA48-C076-48A4-8925-4F85D1D7B7CF}"/>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CBEE82CE-9628-45D7-8029-6E7249CF5A5A}"/>
              </a:ext>
            </a:extLst>
          </p:cNvPr>
          <p:cNvSpPr>
            <a:spLocks noGrp="1"/>
          </p:cNvSpPr>
          <p:nvPr>
            <p:ph type="body" sz="quarter" idx="24"/>
          </p:nvPr>
        </p:nvSpPr>
        <p:spPr/>
        <p:txBody>
          <a:bodyPr/>
          <a:lstStyle/>
          <a:p>
            <a:endParaRPr lang="da-DK"/>
          </a:p>
        </p:txBody>
      </p:sp>
      <p:pic>
        <p:nvPicPr>
          <p:cNvPr id="6" name="Picture 3" descr="S:\7 Billeder\hbh\Projekter\Smag på landskabet\100NCD80\DSC_0063.JPG">
            <a:extLst>
              <a:ext uri="{FF2B5EF4-FFF2-40B4-BE49-F238E27FC236}">
                <a16:creationId xmlns:a16="http://schemas.microsoft.com/office/drawing/2014/main" id="{DC07A8F7-7285-452A-8E4A-94A18A356F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0535" y="1564891"/>
            <a:ext cx="5393576" cy="362055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43D75A3C-5295-40A9-9BF3-418C5F054360}"/>
              </a:ext>
            </a:extLst>
          </p:cNvPr>
          <p:cNvSpPr txBox="1"/>
          <p:nvPr/>
        </p:nvSpPr>
        <p:spPr>
          <a:xfrm>
            <a:off x="5181600" y="5286058"/>
            <a:ext cx="4533900" cy="1292662"/>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sz="1200" dirty="0"/>
              <a:t>Vandløbsregulering</a:t>
            </a:r>
            <a:br>
              <a:rPr lang="da-DK" sz="1200" dirty="0"/>
            </a:br>
            <a:endParaRPr lang="da-DK" sz="1200" dirty="0"/>
          </a:p>
          <a:p>
            <a:pPr marL="285750" indent="-285750">
              <a:buFont typeface="Arial" panose="020B0604020202020204" pitchFamily="34" charset="0"/>
              <a:buChar char="•"/>
            </a:pPr>
            <a:r>
              <a:rPr lang="da-DK" sz="1200" dirty="0"/>
              <a:t>Okkerlov</a:t>
            </a:r>
          </a:p>
          <a:p>
            <a:pPr marL="285750" indent="-285750">
              <a:buFont typeface="Arial" panose="020B0604020202020204" pitchFamily="34" charset="0"/>
              <a:buChar char="•"/>
            </a:pPr>
            <a:endParaRPr lang="da-DK" sz="1200" dirty="0"/>
          </a:p>
          <a:p>
            <a:pPr marL="285750" indent="-285750">
              <a:buFont typeface="Arial" panose="020B0604020202020204" pitchFamily="34" charset="0"/>
              <a:buChar char="•"/>
            </a:pPr>
            <a:r>
              <a:rPr lang="da-DK" sz="1200" dirty="0"/>
              <a:t>Habitatbekendtgørelsen </a:t>
            </a:r>
          </a:p>
          <a:p>
            <a:pPr marL="285750" indent="-285750">
              <a:buFont typeface="Arial" panose="020B0604020202020204" pitchFamily="34" charset="0"/>
              <a:buChar char="•"/>
            </a:pPr>
            <a:endParaRPr lang="da-DK" sz="1200" dirty="0"/>
          </a:p>
          <a:p>
            <a:pPr marL="285750" indent="-285750">
              <a:buFont typeface="Arial" panose="020B0604020202020204" pitchFamily="34" charset="0"/>
              <a:buChar char="•"/>
            </a:pPr>
            <a:r>
              <a:rPr lang="da-DK" sz="1200" dirty="0"/>
              <a:t>Husk VVM</a:t>
            </a:r>
          </a:p>
        </p:txBody>
      </p:sp>
    </p:spTree>
    <p:extLst>
      <p:ext uri="{BB962C8B-B14F-4D97-AF65-F5344CB8AC3E}">
        <p14:creationId xmlns:p14="http://schemas.microsoft.com/office/powerpoint/2010/main" val="1261907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094761-883D-44D2-B8A3-C45FD7F5BDB0}"/>
              </a:ext>
            </a:extLst>
          </p:cNvPr>
          <p:cNvSpPr>
            <a:spLocks noGrp="1"/>
          </p:cNvSpPr>
          <p:nvPr>
            <p:ph type="title"/>
          </p:nvPr>
        </p:nvSpPr>
        <p:spPr/>
        <p:txBody>
          <a:bodyPr/>
          <a:lstStyle/>
          <a:p>
            <a:r>
              <a:rPr lang="da-DK" dirty="0"/>
              <a:t>Ferske enge</a:t>
            </a:r>
          </a:p>
        </p:txBody>
      </p:sp>
      <p:sp>
        <p:nvSpPr>
          <p:cNvPr id="3" name="Pladsholder til indhold 2">
            <a:extLst>
              <a:ext uri="{FF2B5EF4-FFF2-40B4-BE49-F238E27FC236}">
                <a16:creationId xmlns:a16="http://schemas.microsoft.com/office/drawing/2014/main" id="{2E98DD58-6DB5-442A-AC56-2254ADBF3008}"/>
              </a:ext>
            </a:extLst>
          </p:cNvPr>
          <p:cNvSpPr>
            <a:spLocks noGrp="1"/>
          </p:cNvSpPr>
          <p:nvPr>
            <p:ph sz="quarter" idx="21"/>
          </p:nvPr>
        </p:nvSpPr>
        <p:spPr/>
        <p:txBody>
          <a:bodyPr/>
          <a:lstStyle/>
          <a:p>
            <a:pPr marL="0" indent="0">
              <a:buNone/>
            </a:pPr>
            <a:r>
              <a:rPr lang="da-DK" dirty="0"/>
              <a:t>Naturenge: </a:t>
            </a:r>
          </a:p>
          <a:p>
            <a:pPr lvl="1"/>
            <a:r>
              <a:rPr lang="da-DK" dirty="0"/>
              <a:t>Naturenge er relativt</a:t>
            </a:r>
            <a:r>
              <a:rPr lang="da-DK" dirty="0">
                <a:solidFill>
                  <a:srgbClr val="FF0000"/>
                </a:solidFill>
              </a:rPr>
              <a:t> fugtige</a:t>
            </a:r>
            <a:r>
              <a:rPr lang="da-DK" dirty="0"/>
              <a:t>, aldrig eller sjældent omlagte enge med græsning eller høslæt og med dominans af vilde græsser og urter.  (</a:t>
            </a:r>
            <a:r>
              <a:rPr lang="da-DK" dirty="0" err="1"/>
              <a:t>reg.vejledningen</a:t>
            </a:r>
            <a:r>
              <a:rPr lang="da-DK" dirty="0"/>
              <a:t>)</a:t>
            </a:r>
          </a:p>
          <a:p>
            <a:pPr marL="0" indent="0">
              <a:buNone/>
            </a:pPr>
            <a:r>
              <a:rPr lang="da-DK" dirty="0"/>
              <a:t>Kulturenge: </a:t>
            </a:r>
          </a:p>
          <a:p>
            <a:pPr lvl="1"/>
            <a:r>
              <a:rPr lang="da-DK" dirty="0"/>
              <a:t>Enge, der omlægges eller </a:t>
            </a:r>
            <a:r>
              <a:rPr lang="da-DK" dirty="0" err="1"/>
              <a:t>isås</a:t>
            </a:r>
            <a:r>
              <a:rPr lang="da-DK" dirty="0"/>
              <a:t> mere eller mindre regelmæssigt som en del af deres landbrugsmæssige drift, men med mindst 7-10 års mellemrum. (</a:t>
            </a:r>
            <a:r>
              <a:rPr lang="da-DK" dirty="0" err="1"/>
              <a:t>reg.vejledningen</a:t>
            </a:r>
            <a:r>
              <a:rPr lang="da-DK" dirty="0"/>
              <a:t>)</a:t>
            </a:r>
          </a:p>
          <a:p>
            <a:pPr marL="0" indent="0">
              <a:buNone/>
            </a:pPr>
            <a:r>
              <a:rPr lang="da-DK" dirty="0"/>
              <a:t>Kulturgræsmarker:</a:t>
            </a:r>
          </a:p>
          <a:p>
            <a:pPr lvl="1"/>
            <a:r>
              <a:rPr lang="da-DK" dirty="0"/>
              <a:t>Landbrugsarealer med forskellige græsdominerende afgrøder omlagt hyppigere end hvert 7 – 10 år (omfattes ikke af beskyttelsen og er ikke nærmere defineret)</a:t>
            </a:r>
          </a:p>
          <a:p>
            <a:endParaRPr lang="da-DK" dirty="0"/>
          </a:p>
        </p:txBody>
      </p:sp>
      <p:sp>
        <p:nvSpPr>
          <p:cNvPr id="4" name="Pladsholder til tekst 3">
            <a:extLst>
              <a:ext uri="{FF2B5EF4-FFF2-40B4-BE49-F238E27FC236}">
                <a16:creationId xmlns:a16="http://schemas.microsoft.com/office/drawing/2014/main" id="{9FA2F1A2-DD69-454B-931D-E766AB4838D0}"/>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3EE6BA15-51D0-4B08-83DF-882C0255CEF7}"/>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819298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55611-5A54-4C04-A845-158A2C297F4B}"/>
              </a:ext>
            </a:extLst>
          </p:cNvPr>
          <p:cNvSpPr>
            <a:spLocks noGrp="1"/>
          </p:cNvSpPr>
          <p:nvPr>
            <p:ph type="title"/>
          </p:nvPr>
        </p:nvSpPr>
        <p:spPr/>
        <p:txBody>
          <a:bodyPr/>
          <a:lstStyle/>
          <a:p>
            <a:r>
              <a:rPr lang="da-DK" dirty="0"/>
              <a:t>Ferske enge</a:t>
            </a:r>
          </a:p>
        </p:txBody>
      </p:sp>
      <p:sp>
        <p:nvSpPr>
          <p:cNvPr id="3" name="Pladsholder til indhold 2">
            <a:extLst>
              <a:ext uri="{FF2B5EF4-FFF2-40B4-BE49-F238E27FC236}">
                <a16:creationId xmlns:a16="http://schemas.microsoft.com/office/drawing/2014/main" id="{1A58EEA9-46E5-45CA-A303-0834CBF786E0}"/>
              </a:ext>
            </a:extLst>
          </p:cNvPr>
          <p:cNvSpPr>
            <a:spLocks noGrp="1"/>
          </p:cNvSpPr>
          <p:nvPr>
            <p:ph sz="quarter" idx="21"/>
          </p:nvPr>
        </p:nvSpPr>
        <p:spPr/>
        <p:txBody>
          <a:bodyPr/>
          <a:lstStyle/>
          <a:p>
            <a:pPr marL="285750" lvl="1"/>
            <a:r>
              <a:rPr lang="da-DK" u="sng" dirty="0"/>
              <a:t>NMK-510-00856</a:t>
            </a:r>
          </a:p>
          <a:p>
            <a:pPr marL="285750" lvl="1"/>
            <a:r>
              <a:rPr lang="da-DK" dirty="0"/>
              <a:t>Kommunes registrering af fersk eng ophævet</a:t>
            </a:r>
          </a:p>
          <a:p>
            <a:pPr marL="0" lvl="1" indent="0">
              <a:buSzTx/>
              <a:buNone/>
            </a:pPr>
            <a:endParaRPr lang="da-DK" dirty="0"/>
          </a:p>
          <a:p>
            <a:pPr marL="285750" lvl="1"/>
            <a:r>
              <a:rPr lang="da-DK" dirty="0"/>
              <a:t>”Det fremgår af luftfotos, at arealet er opdyrket flere år frem til 1989. Arealet ligger i græs i 1993, men er opdyrket igen i 1995. På flere luftfotos fra årene 1999-2014 fremstår arealet med en meget ensartet struktur, og nævnet kan derfor ikke udelukke, at arealet har været omlagt op til flere gange i den pågældende periode. På denne baggrund finder nævnet ikke, at det omhandlede areal er omfattet naturbeskyttelseslovens § 3.”</a:t>
            </a:r>
          </a:p>
          <a:p>
            <a:endParaRPr lang="da-DK" dirty="0"/>
          </a:p>
        </p:txBody>
      </p:sp>
      <p:sp>
        <p:nvSpPr>
          <p:cNvPr id="4" name="Pladsholder til tekst 3">
            <a:extLst>
              <a:ext uri="{FF2B5EF4-FFF2-40B4-BE49-F238E27FC236}">
                <a16:creationId xmlns:a16="http://schemas.microsoft.com/office/drawing/2014/main" id="{3468B9DA-2577-4AFC-92E9-3013F029BA53}"/>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AD3C9B5-22A7-4CEA-9C3A-7263313A86FE}"/>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127182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76146-502D-4CA6-A056-F5E9E162438E}"/>
              </a:ext>
            </a:extLst>
          </p:cNvPr>
          <p:cNvSpPr>
            <a:spLocks noGrp="1"/>
          </p:cNvSpPr>
          <p:nvPr>
            <p:ph type="title"/>
          </p:nvPr>
        </p:nvSpPr>
        <p:spPr/>
        <p:txBody>
          <a:bodyPr/>
          <a:lstStyle/>
          <a:p>
            <a:r>
              <a:rPr lang="da-DK" dirty="0"/>
              <a:t>Ferske enge</a:t>
            </a:r>
          </a:p>
        </p:txBody>
      </p:sp>
      <p:sp>
        <p:nvSpPr>
          <p:cNvPr id="3" name="Pladsholder til indhold 2">
            <a:extLst>
              <a:ext uri="{FF2B5EF4-FFF2-40B4-BE49-F238E27FC236}">
                <a16:creationId xmlns:a16="http://schemas.microsoft.com/office/drawing/2014/main" id="{B83F861D-1402-42E7-8A1E-827EC933B43D}"/>
              </a:ext>
            </a:extLst>
          </p:cNvPr>
          <p:cNvSpPr>
            <a:spLocks noGrp="1"/>
          </p:cNvSpPr>
          <p:nvPr>
            <p:ph sz="quarter" idx="21"/>
          </p:nvPr>
        </p:nvSpPr>
        <p:spPr/>
        <p:txBody>
          <a:bodyPr/>
          <a:lstStyle/>
          <a:p>
            <a:pPr marL="285750" lvl="1"/>
            <a:r>
              <a:rPr lang="da-DK" u="sng" dirty="0"/>
              <a:t>NMK-510-00551 (sag fra Varde Kommune)</a:t>
            </a:r>
          </a:p>
          <a:p>
            <a:pPr marL="285750" lvl="1"/>
            <a:r>
              <a:rPr lang="da-DK" dirty="0"/>
              <a:t>Ændret gødskning af eng</a:t>
            </a:r>
          </a:p>
          <a:p>
            <a:pPr marL="285750" lvl="1"/>
            <a:r>
              <a:rPr lang="da-DK" dirty="0"/>
              <a:t>Lodsejer ønskede at skifte fra handelsgødning til komposteret dybstrøelse. Henset til den påvirkning, som den komposterede dybstrøelse kunne få på engen og – ved bortskylning – på åen samt de omkringliggende arealer, afviste nævnet, at der kunne gives dispensation fra § 3.</a:t>
            </a:r>
          </a:p>
          <a:p>
            <a:pPr marL="285750" lvl="1"/>
            <a:r>
              <a:rPr lang="da-DK" dirty="0"/>
              <a:t>Nævnet stadfæstede på den baggrund kommunens afslag, og </a:t>
            </a:r>
            <a:r>
              <a:rPr lang="da-DK" u="sng" dirty="0"/>
              <a:t>lodsejeren</a:t>
            </a:r>
            <a:r>
              <a:rPr lang="da-DK" dirty="0"/>
              <a:t> må fortsat </a:t>
            </a:r>
            <a:r>
              <a:rPr lang="da-DK" u="sng" dirty="0"/>
              <a:t>kun</a:t>
            </a:r>
            <a:r>
              <a:rPr lang="da-DK" dirty="0"/>
              <a:t> </a:t>
            </a:r>
            <a:r>
              <a:rPr lang="da-DK" u="sng" dirty="0"/>
              <a:t>gøde med almindelig handelsgødning</a:t>
            </a:r>
          </a:p>
          <a:p>
            <a:endParaRPr lang="da-DK" dirty="0"/>
          </a:p>
        </p:txBody>
      </p:sp>
      <p:sp>
        <p:nvSpPr>
          <p:cNvPr id="4" name="Pladsholder til tekst 3">
            <a:extLst>
              <a:ext uri="{FF2B5EF4-FFF2-40B4-BE49-F238E27FC236}">
                <a16:creationId xmlns:a16="http://schemas.microsoft.com/office/drawing/2014/main" id="{F1C5BA6B-232F-4E50-8367-8692FBAC66D0}"/>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28C2E3CA-EB94-4780-9015-75F2BD8F558B}"/>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89742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4801A-73DD-4ED1-B281-BEA6AA754AE8}"/>
              </a:ext>
            </a:extLst>
          </p:cNvPr>
          <p:cNvSpPr>
            <a:spLocks noGrp="1"/>
          </p:cNvSpPr>
          <p:nvPr>
            <p:ph type="title"/>
          </p:nvPr>
        </p:nvSpPr>
        <p:spPr/>
        <p:txBody>
          <a:bodyPr/>
          <a:lstStyle/>
          <a:p>
            <a:r>
              <a:rPr lang="da-DK" dirty="0"/>
              <a:t>Biologiske overdrev</a:t>
            </a:r>
          </a:p>
        </p:txBody>
      </p:sp>
      <p:sp>
        <p:nvSpPr>
          <p:cNvPr id="3" name="Pladsholder til indhold 2">
            <a:extLst>
              <a:ext uri="{FF2B5EF4-FFF2-40B4-BE49-F238E27FC236}">
                <a16:creationId xmlns:a16="http://schemas.microsoft.com/office/drawing/2014/main" id="{DF464BD6-FAFF-4C54-886B-BF65E5FF7CEB}"/>
              </a:ext>
            </a:extLst>
          </p:cNvPr>
          <p:cNvSpPr>
            <a:spLocks noGrp="1"/>
          </p:cNvSpPr>
          <p:nvPr>
            <p:ph sz="quarter" idx="21"/>
          </p:nvPr>
        </p:nvSpPr>
        <p:spPr/>
        <p:txBody>
          <a:bodyPr/>
          <a:lstStyle/>
          <a:p>
            <a:pPr marL="342900" indent="-342900">
              <a:buFont typeface="Arial" panose="020B0604020202020204" pitchFamily="34" charset="0"/>
              <a:buChar char="•"/>
            </a:pPr>
            <a:r>
              <a:rPr lang="da-DK" dirty="0"/>
              <a:t>Indført den 1. juli 1992 for historiske overdrev, fra den 1. oktober 2004 udvidet til biologiske overdrev.</a:t>
            </a:r>
          </a:p>
          <a:p>
            <a:pPr marL="342900" indent="-342900">
              <a:buFont typeface="Arial" panose="020B0604020202020204" pitchFamily="34" charset="0"/>
              <a:buChar char="•"/>
            </a:pPr>
            <a:r>
              <a:rPr lang="da-DK" dirty="0"/>
              <a:t>Over 2500 m</a:t>
            </a:r>
            <a:r>
              <a:rPr lang="da-DK" baseline="30000" dirty="0"/>
              <a:t>2 </a:t>
            </a:r>
            <a:r>
              <a:rPr lang="da-DK" dirty="0"/>
              <a:t>, enkeltvis, tilsammen eller i forbindelse med – mosaikreglen.</a:t>
            </a:r>
          </a:p>
          <a:p>
            <a:pPr marL="342900" indent="-342900">
              <a:buFont typeface="Arial" panose="020B0604020202020204" pitchFamily="34" charset="0"/>
              <a:buChar char="•"/>
            </a:pPr>
            <a:r>
              <a:rPr lang="da-DK" dirty="0"/>
              <a:t>Opstået som et resultat af en særlig landbrugsmæssig driftsform. Det var </a:t>
            </a:r>
            <a:r>
              <a:rPr lang="da-DK" dirty="0" err="1"/>
              <a:t>udyrkede</a:t>
            </a:r>
            <a:r>
              <a:rPr lang="da-DK" dirty="0"/>
              <a:t> arealer med rester af skov, som før udskiftningen tjente til vedvarende græsningsarealer for en eller flere landsbyer. Overdrevenes </a:t>
            </a:r>
            <a:r>
              <a:rPr lang="da-DK" dirty="0">
                <a:solidFill>
                  <a:srgbClr val="FF0000"/>
                </a:solidFill>
              </a:rPr>
              <a:t>jordbund udmagredes</a:t>
            </a:r>
            <a:r>
              <a:rPr lang="da-DK" dirty="0"/>
              <a:t> efterhånden ved den vedvarende fjernelse af næringsstoffer fra arealerne. (1992-lovbem)</a:t>
            </a:r>
          </a:p>
          <a:p>
            <a:pPr marL="342900" indent="-342900">
              <a:buFont typeface="Arial" panose="020B0604020202020204" pitchFamily="34" charset="0"/>
              <a:buChar char="•"/>
            </a:pPr>
            <a:r>
              <a:rPr lang="da-DK" dirty="0"/>
              <a:t>Naturligt </a:t>
            </a:r>
            <a:r>
              <a:rPr lang="da-DK" dirty="0" err="1"/>
              <a:t>veldrænede</a:t>
            </a:r>
            <a:r>
              <a:rPr lang="da-DK" dirty="0"/>
              <a:t>, vedvarende græsarealer. Tørbundsarealer med lys åben græs- og urtevegetation, der aldrig eller kun meget sjældent har været pløjet op, og som oftest er præget af græsning… … Overdrev kan være græssede, slåede eller uudnyttede.</a:t>
            </a:r>
          </a:p>
          <a:p>
            <a:pPr marL="342900" indent="-342900">
              <a:buFont typeface="Arial" panose="020B0604020202020204" pitchFamily="34" charset="0"/>
              <a:buChar char="•"/>
            </a:pPr>
            <a:r>
              <a:rPr lang="da-DK" dirty="0"/>
              <a:t>Den grundlæggende forudsætning for, at et areal kan betegnes som et overdrev, er </a:t>
            </a:r>
            <a:r>
              <a:rPr lang="da-DK" dirty="0">
                <a:solidFill>
                  <a:srgbClr val="FF0000"/>
                </a:solidFill>
              </a:rPr>
              <a:t>tørre jordbundsforhold og vegetationens sammensætning</a:t>
            </a:r>
            <a:r>
              <a:rPr lang="da-DK" dirty="0"/>
              <a:t>.</a:t>
            </a:r>
          </a:p>
          <a:p>
            <a:pPr marL="342900" indent="-342900">
              <a:buFont typeface="Arial" panose="020B0604020202020204" pitchFamily="34" charset="0"/>
              <a:buChar char="•"/>
            </a:pPr>
            <a:endParaRPr lang="da-DK" dirty="0"/>
          </a:p>
          <a:p>
            <a:endParaRPr lang="da-DK" dirty="0"/>
          </a:p>
        </p:txBody>
      </p:sp>
      <p:sp>
        <p:nvSpPr>
          <p:cNvPr id="4" name="Pladsholder til tekst 3">
            <a:extLst>
              <a:ext uri="{FF2B5EF4-FFF2-40B4-BE49-F238E27FC236}">
                <a16:creationId xmlns:a16="http://schemas.microsoft.com/office/drawing/2014/main" id="{ADD46375-DE79-4E92-B7F9-15EF41B7B2C1}"/>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5C6FFCBB-C90E-4E18-9BBA-7CA9EB68B634}"/>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452912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0D1FC-E488-40B0-9DD2-2F2530774C2B}"/>
              </a:ext>
            </a:extLst>
          </p:cNvPr>
          <p:cNvSpPr>
            <a:spLocks noGrp="1"/>
          </p:cNvSpPr>
          <p:nvPr>
            <p:ph type="title"/>
          </p:nvPr>
        </p:nvSpPr>
        <p:spPr/>
        <p:txBody>
          <a:bodyPr/>
          <a:lstStyle/>
          <a:p>
            <a:r>
              <a:rPr lang="da-DK" dirty="0"/>
              <a:t>Biologiske overdrev</a:t>
            </a:r>
          </a:p>
        </p:txBody>
      </p:sp>
      <p:sp>
        <p:nvSpPr>
          <p:cNvPr id="3" name="Pladsholder til indhold 2">
            <a:extLst>
              <a:ext uri="{FF2B5EF4-FFF2-40B4-BE49-F238E27FC236}">
                <a16:creationId xmlns:a16="http://schemas.microsoft.com/office/drawing/2014/main" id="{74D58132-4DB5-4C7A-9F45-82A267C118DC}"/>
              </a:ext>
            </a:extLst>
          </p:cNvPr>
          <p:cNvSpPr>
            <a:spLocks noGrp="1"/>
          </p:cNvSpPr>
          <p:nvPr>
            <p:ph sz="quarter" idx="21"/>
          </p:nvPr>
        </p:nvSpPr>
        <p:spPr/>
        <p:txBody>
          <a:bodyPr/>
          <a:lstStyle/>
          <a:p>
            <a:pPr marL="342900" indent="-342900">
              <a:buFont typeface="Arial" panose="020B0604020202020204" pitchFamily="34" charset="0"/>
              <a:buChar char="•"/>
            </a:pPr>
            <a:r>
              <a:rPr lang="da-DK" dirty="0"/>
              <a:t>Naturligt </a:t>
            </a:r>
            <a:r>
              <a:rPr lang="da-DK" dirty="0" err="1"/>
              <a:t>veldrænede</a:t>
            </a:r>
            <a:r>
              <a:rPr lang="da-DK" dirty="0"/>
              <a:t>, vedvarende græsarealer. Tørbundsarealer med lys åben græs- og urtevegetation, der aldrig eller kun meget sjældent har været pløjet op, og som oftest er præget af græsning… … Overdrev kan være græssede, slåede eller uudnyttede.</a:t>
            </a:r>
          </a:p>
          <a:p>
            <a:pPr marL="342900" indent="-342900">
              <a:buFont typeface="Arial" panose="020B0604020202020204" pitchFamily="34" charset="0"/>
              <a:buChar char="•"/>
            </a:pPr>
            <a:r>
              <a:rPr lang="da-DK" dirty="0"/>
              <a:t>Den grundlæggende forudsætning for, at et areal kan betegnes som et overdrev, er </a:t>
            </a:r>
            <a:r>
              <a:rPr lang="da-DK" dirty="0">
                <a:solidFill>
                  <a:srgbClr val="FF0000"/>
                </a:solidFill>
              </a:rPr>
              <a:t>tørre jordbundsforhold og vegetationens sammensætning</a:t>
            </a:r>
            <a:r>
              <a:rPr lang="da-DK" dirty="0"/>
              <a:t>.</a:t>
            </a:r>
          </a:p>
          <a:p>
            <a:r>
              <a:rPr lang="da-DK" dirty="0"/>
              <a:t>”Græs- og urtevegetationen er oftest righoldig og varieret med mange sjældne arter. Blandt mere karakteristiske plantearter kan f.eks. nævnes mark-krageklo, gul evighedsblomst mark-bynke, blåhat, prikbladet perikon, gul snerre, </a:t>
            </a:r>
            <a:r>
              <a:rPr lang="da-DK" dirty="0" err="1"/>
              <a:t>småbladet</a:t>
            </a:r>
            <a:r>
              <a:rPr lang="da-DK" dirty="0"/>
              <a:t> høgeurt, fløjlsgræs, knoldranunkel m.fl.” (1992 </a:t>
            </a:r>
            <a:r>
              <a:rPr lang="da-DK" dirty="0" err="1"/>
              <a:t>lovbem</a:t>
            </a:r>
            <a:r>
              <a:rPr lang="da-DK" dirty="0"/>
              <a:t>) </a:t>
            </a:r>
          </a:p>
          <a:p>
            <a:r>
              <a:rPr lang="da-DK" dirty="0"/>
              <a:t>”…græsningen på mange arealer [er] aftaget eller helt ophørt, og en del overdrev præges derfor i lighed med </a:t>
            </a:r>
            <a:r>
              <a:rPr lang="da-DK" dirty="0" err="1"/>
              <a:t>hedearealer</a:t>
            </a:r>
            <a:r>
              <a:rPr lang="da-DK" dirty="0"/>
              <a:t> af stigende tilgroning med buske og træer”.  (1992 </a:t>
            </a:r>
            <a:r>
              <a:rPr lang="da-DK" dirty="0" err="1"/>
              <a:t>lovbem</a:t>
            </a:r>
            <a:r>
              <a:rPr lang="da-DK" dirty="0"/>
              <a:t>)</a:t>
            </a:r>
          </a:p>
          <a:p>
            <a:pPr marL="342900" indent="-342900">
              <a:buFont typeface="Arial" panose="020B0604020202020204" pitchFamily="34" charset="0"/>
              <a:buChar char="•"/>
            </a:pPr>
            <a:endParaRPr lang="da-DK" dirty="0"/>
          </a:p>
          <a:p>
            <a:endParaRPr lang="da-DK" dirty="0"/>
          </a:p>
        </p:txBody>
      </p:sp>
      <p:sp>
        <p:nvSpPr>
          <p:cNvPr id="4" name="Pladsholder til tekst 3">
            <a:extLst>
              <a:ext uri="{FF2B5EF4-FFF2-40B4-BE49-F238E27FC236}">
                <a16:creationId xmlns:a16="http://schemas.microsoft.com/office/drawing/2014/main" id="{751A825D-97DB-450A-99D7-907117C571B8}"/>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93B8326-0EB5-4257-9764-1EC6270ABAEA}"/>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2774746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B3BD5-7424-4BA1-82BF-81F3DEB3D509}"/>
              </a:ext>
            </a:extLst>
          </p:cNvPr>
          <p:cNvSpPr>
            <a:spLocks noGrp="1"/>
          </p:cNvSpPr>
          <p:nvPr>
            <p:ph type="title"/>
          </p:nvPr>
        </p:nvSpPr>
        <p:spPr/>
        <p:txBody>
          <a:bodyPr/>
          <a:lstStyle/>
          <a:p>
            <a:r>
              <a:rPr lang="da-DK" dirty="0"/>
              <a:t>Biologiske overdrev</a:t>
            </a:r>
          </a:p>
        </p:txBody>
      </p:sp>
      <p:sp>
        <p:nvSpPr>
          <p:cNvPr id="3" name="Pladsholder til indhold 2">
            <a:extLst>
              <a:ext uri="{FF2B5EF4-FFF2-40B4-BE49-F238E27FC236}">
                <a16:creationId xmlns:a16="http://schemas.microsoft.com/office/drawing/2014/main" id="{803B0907-EC84-4858-B912-8238C6FEF4A7}"/>
              </a:ext>
            </a:extLst>
          </p:cNvPr>
          <p:cNvSpPr>
            <a:spLocks noGrp="1"/>
          </p:cNvSpPr>
          <p:nvPr>
            <p:ph sz="quarter" idx="21"/>
          </p:nvPr>
        </p:nvSpPr>
        <p:spPr/>
        <p:txBody>
          <a:bodyPr/>
          <a:lstStyle/>
          <a:p>
            <a:r>
              <a:rPr lang="da-DK" dirty="0"/>
              <a:t>Intensiv opdyrkning skal være opgivet for </a:t>
            </a:r>
            <a:r>
              <a:rPr lang="da-DK" sz="2400" dirty="0">
                <a:solidFill>
                  <a:srgbClr val="FF0000"/>
                </a:solidFill>
              </a:rPr>
              <a:t>mindst 30-50</a:t>
            </a:r>
            <a:r>
              <a:rPr lang="da-DK" sz="2800" dirty="0">
                <a:solidFill>
                  <a:srgbClr val="FF0000"/>
                </a:solidFill>
              </a:rPr>
              <a:t> </a:t>
            </a:r>
            <a:r>
              <a:rPr lang="da-DK" dirty="0"/>
              <a:t>år siden, jf. 2004 </a:t>
            </a:r>
            <a:r>
              <a:rPr lang="da-DK" dirty="0" err="1"/>
              <a:t>lovbem</a:t>
            </a:r>
            <a:r>
              <a:rPr lang="da-DK" dirty="0"/>
              <a:t>.</a:t>
            </a:r>
          </a:p>
          <a:p>
            <a:r>
              <a:rPr lang="da-DK" dirty="0"/>
              <a:t>Dog MAD 2013.1164: NMKN fandt, at alderskriteriet må forstås som en faktuel oplysning om, hvor lang tid det som alt overvejende hovedregel tager at udvikle overdrevsvegetation. </a:t>
            </a:r>
            <a:r>
              <a:rPr lang="da-DK" sz="2400" dirty="0">
                <a:solidFill>
                  <a:srgbClr val="FF0000"/>
                </a:solidFill>
              </a:rPr>
              <a:t>19-20</a:t>
            </a:r>
            <a:r>
              <a:rPr lang="da-DK" dirty="0"/>
              <a:t> år anset for tilstrækkeligt</a:t>
            </a:r>
          </a:p>
          <a:p>
            <a:endParaRPr lang="da-DK" dirty="0"/>
          </a:p>
        </p:txBody>
      </p:sp>
      <p:sp>
        <p:nvSpPr>
          <p:cNvPr id="4" name="Pladsholder til tekst 3">
            <a:extLst>
              <a:ext uri="{FF2B5EF4-FFF2-40B4-BE49-F238E27FC236}">
                <a16:creationId xmlns:a16="http://schemas.microsoft.com/office/drawing/2014/main" id="{4D147D01-1A13-47B5-A7F8-F52291981238}"/>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7D3B6CFC-0E0C-49E4-9055-EAE8E7D48730}"/>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409847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D50DA-C669-42F2-8ED1-EE316338314D}"/>
              </a:ext>
            </a:extLst>
          </p:cNvPr>
          <p:cNvSpPr>
            <a:spLocks noGrp="1"/>
          </p:cNvSpPr>
          <p:nvPr>
            <p:ph type="title"/>
          </p:nvPr>
        </p:nvSpPr>
        <p:spPr/>
        <p:txBody>
          <a:bodyPr/>
          <a:lstStyle/>
          <a:p>
            <a:r>
              <a:rPr lang="da-DK" dirty="0"/>
              <a:t>Naturtypebekendtgørelsen</a:t>
            </a:r>
          </a:p>
        </p:txBody>
      </p:sp>
      <p:sp>
        <p:nvSpPr>
          <p:cNvPr id="3" name="Pladsholder til indhold 2">
            <a:extLst>
              <a:ext uri="{FF2B5EF4-FFF2-40B4-BE49-F238E27FC236}">
                <a16:creationId xmlns:a16="http://schemas.microsoft.com/office/drawing/2014/main" id="{17303440-7E32-4064-A296-8427789CCBB0}"/>
              </a:ext>
            </a:extLst>
          </p:cNvPr>
          <p:cNvSpPr>
            <a:spLocks noGrp="1"/>
          </p:cNvSpPr>
          <p:nvPr>
            <p:ph sz="quarter" idx="21"/>
          </p:nvPr>
        </p:nvSpPr>
        <p:spPr/>
        <p:txBody>
          <a:bodyPr/>
          <a:lstStyle/>
          <a:p>
            <a:r>
              <a:rPr lang="da-DK" dirty="0"/>
              <a:t>Byzone: Beskyttelsen omfatter ikke heder, strandenge og strandsumpe samt ferske enge og biologiske overdrev, medmindre  tilstandsændring til landbrugsformål, jf. § 1.</a:t>
            </a:r>
          </a:p>
          <a:p>
            <a:r>
              <a:rPr lang="da-DK" dirty="0"/>
              <a:t>Aftaler: Søer, heder, moser og lignende, strandenge og strandsumpe samt ferske enge og biologiske overdrev, </a:t>
            </a:r>
            <a:r>
              <a:rPr lang="da-DK" u="sng" dirty="0"/>
              <a:t>der er danne</a:t>
            </a:r>
            <a:r>
              <a:rPr lang="da-DK" dirty="0"/>
              <a:t>t, fordi der efter aftale med en offentlig myndighed i en nærmere angiven periode er gennemført en særlig driftsform på et areal, herunder braklægning og/eller pleje af dette, omfattes ikke af beskyttelsen, medmindre andet er bestemt i aftalen. Undtagelsen gælder indtil </a:t>
            </a:r>
            <a:r>
              <a:rPr lang="da-DK" b="1" dirty="0"/>
              <a:t>et år </a:t>
            </a:r>
            <a:r>
              <a:rPr lang="da-DK" dirty="0"/>
              <a:t>efter aftaleperiodens udløb, jf. § 2, stk. 1.</a:t>
            </a:r>
          </a:p>
          <a:p>
            <a:r>
              <a:rPr lang="da-DK" dirty="0"/>
              <a:t>Aftale om pleje af allerede beskyttet område: Den tidligere udnyttelse af arealet kan genoptages efter aftaleperiodens udløb, medmindre andet er bestemt i aftalen. Genoptagelsen skal ske senest </a:t>
            </a:r>
            <a:r>
              <a:rPr lang="da-DK" b="1" dirty="0"/>
              <a:t>et </a:t>
            </a:r>
            <a:r>
              <a:rPr lang="da-DK" dirty="0"/>
              <a:t>år efter aftaleperiodens udløb, jf. § 2, stk. 3</a:t>
            </a:r>
          </a:p>
          <a:p>
            <a:endParaRPr lang="da-DK" dirty="0"/>
          </a:p>
        </p:txBody>
      </p:sp>
      <p:sp>
        <p:nvSpPr>
          <p:cNvPr id="4" name="Pladsholder til tekst 3">
            <a:extLst>
              <a:ext uri="{FF2B5EF4-FFF2-40B4-BE49-F238E27FC236}">
                <a16:creationId xmlns:a16="http://schemas.microsoft.com/office/drawing/2014/main" id="{33719D2B-DB0C-4E70-BC8E-B3909F1221B7}"/>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30D415AC-7DC2-4A94-8042-DBCF961D5938}"/>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2248066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E20CA-9004-417A-984D-FB9DA6282C00}"/>
              </a:ext>
            </a:extLst>
          </p:cNvPr>
          <p:cNvSpPr>
            <a:spLocks noGrp="1"/>
          </p:cNvSpPr>
          <p:nvPr>
            <p:ph type="title"/>
          </p:nvPr>
        </p:nvSpPr>
        <p:spPr/>
        <p:txBody>
          <a:bodyPr/>
          <a:lstStyle/>
          <a:p>
            <a:r>
              <a:rPr lang="da-DK" dirty="0"/>
              <a:t>Genopdyrkningsret</a:t>
            </a:r>
          </a:p>
        </p:txBody>
      </p:sp>
      <p:sp>
        <p:nvSpPr>
          <p:cNvPr id="3" name="Pladsholder til indhold 2">
            <a:extLst>
              <a:ext uri="{FF2B5EF4-FFF2-40B4-BE49-F238E27FC236}">
                <a16:creationId xmlns:a16="http://schemas.microsoft.com/office/drawing/2014/main" id="{5B3DCF4E-6318-44E7-9AF5-AB67401B358C}"/>
              </a:ext>
            </a:extLst>
          </p:cNvPr>
          <p:cNvSpPr>
            <a:spLocks noGrp="1"/>
          </p:cNvSpPr>
          <p:nvPr>
            <p:ph sz="quarter" idx="21"/>
          </p:nvPr>
        </p:nvSpPr>
        <p:spPr/>
        <p:txBody>
          <a:bodyPr/>
          <a:lstStyle/>
          <a:p>
            <a:r>
              <a:rPr lang="da-DK" dirty="0"/>
              <a:t>Mulighed for at forhåndsanmelde et areal som halvkultur eller </a:t>
            </a:r>
            <a:r>
              <a:rPr lang="da-DK" dirty="0" err="1"/>
              <a:t>udyrket</a:t>
            </a:r>
            <a:r>
              <a:rPr lang="da-DK" dirty="0"/>
              <a:t> areal med ret til at genopdyrkning, uanset om det vokser ind i § 3.</a:t>
            </a:r>
          </a:p>
          <a:p>
            <a:r>
              <a:rPr lang="da-DK" dirty="0"/>
              <a:t>Kun relevant, hvis det ikke allerede er § 3-natur.</a:t>
            </a:r>
          </a:p>
          <a:p>
            <a:r>
              <a:rPr lang="da-DK" dirty="0"/>
              <a:t>Mulighed for dem der er i tvivl om, hvad de skal med arealerne fremover</a:t>
            </a:r>
          </a:p>
          <a:p>
            <a:r>
              <a:rPr lang="da-DK" dirty="0"/>
              <a:t>God for dem, der frygter at arealer bliver til ”kategori natur” </a:t>
            </a:r>
          </a:p>
          <a:p>
            <a:r>
              <a:rPr lang="da-DK" dirty="0"/>
              <a:t>Jordressourcebekendtgørelsens § 10, </a:t>
            </a:r>
            <a:r>
              <a:rPr lang="da-DK" dirty="0">
                <a:hlinkClick r:id="rId2"/>
              </a:rPr>
              <a:t>https://www.retsinformation.dk/Forms/R0710.aspx?id=194786</a:t>
            </a:r>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9A40488A-164A-4BDE-9A34-4FEE337C0B30}"/>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32DF0889-767B-45DF-A67D-2DD9AD677CA1}"/>
              </a:ext>
            </a:extLst>
          </p:cNvPr>
          <p:cNvSpPr>
            <a:spLocks noGrp="1"/>
          </p:cNvSpPr>
          <p:nvPr>
            <p:ph type="body" sz="quarter" idx="24"/>
          </p:nvPr>
        </p:nvSpPr>
        <p:spPr/>
        <p:txBody>
          <a:bodyPr/>
          <a:lstStyle/>
          <a:p>
            <a:endParaRPr lang="da-DK"/>
          </a:p>
        </p:txBody>
      </p:sp>
      <p:pic>
        <p:nvPicPr>
          <p:cNvPr id="6" name="Picture 2" descr="S:\7 Billeder\hbh\Gårdbesøg\Naturplejetjek\Forår2016\DSC_0047.JPG">
            <a:extLst>
              <a:ext uri="{FF2B5EF4-FFF2-40B4-BE49-F238E27FC236}">
                <a16:creationId xmlns:a16="http://schemas.microsoft.com/office/drawing/2014/main" id="{717FE6F8-206D-4710-9164-E3DDFB1ADC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135" r="-68" b="34636"/>
          <a:stretch/>
        </p:blipFill>
        <p:spPr bwMode="auto">
          <a:xfrm>
            <a:off x="529792" y="4532869"/>
            <a:ext cx="10064510" cy="212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284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7A77B-3042-4F7A-A417-CB300D545C94}"/>
              </a:ext>
            </a:extLst>
          </p:cNvPr>
          <p:cNvSpPr>
            <a:spLocks noGrp="1"/>
          </p:cNvSpPr>
          <p:nvPr>
            <p:ph type="title"/>
          </p:nvPr>
        </p:nvSpPr>
        <p:spPr/>
        <p:txBody>
          <a:bodyPr/>
          <a:lstStyle/>
          <a:p>
            <a:r>
              <a:rPr lang="da-DK" dirty="0"/>
              <a:t>Oplysningsordning og klage</a:t>
            </a:r>
          </a:p>
        </p:txBody>
      </p:sp>
      <p:sp>
        <p:nvSpPr>
          <p:cNvPr id="3" name="Pladsholder til indhold 2">
            <a:extLst>
              <a:ext uri="{FF2B5EF4-FFF2-40B4-BE49-F238E27FC236}">
                <a16:creationId xmlns:a16="http://schemas.microsoft.com/office/drawing/2014/main" id="{A2A33F24-701D-447D-90F3-D0B556182AEF}"/>
              </a:ext>
            </a:extLst>
          </p:cNvPr>
          <p:cNvSpPr>
            <a:spLocks noGrp="1"/>
          </p:cNvSpPr>
          <p:nvPr>
            <p:ph sz="quarter" idx="21"/>
          </p:nvPr>
        </p:nvSpPr>
        <p:spPr/>
        <p:txBody>
          <a:bodyPr/>
          <a:lstStyle/>
          <a:p>
            <a:pPr marL="0" indent="0">
              <a:buNone/>
            </a:pPr>
            <a:r>
              <a:rPr lang="da-DK" dirty="0"/>
              <a:t>Man kan bede kommunen oplyse, om en bestemt foranstaltning, areal, sø eller vandløb er omfattet af beskyttelsesordningen.</a:t>
            </a:r>
          </a:p>
          <a:p>
            <a:pPr lvl="1"/>
            <a:r>
              <a:rPr lang="da-DK" dirty="0"/>
              <a:t>Svarfrist 4 uger, ellers kan ændring gennemføres, medmindre forholdet klart er omfattet af beskyttelsen, jf. </a:t>
            </a:r>
            <a:r>
              <a:rPr lang="da-DK" dirty="0" err="1"/>
              <a:t>naturtypebkg</a:t>
            </a:r>
            <a:r>
              <a:rPr lang="da-DK" dirty="0"/>
              <a:t>. § 10.</a:t>
            </a:r>
          </a:p>
          <a:p>
            <a:pPr marL="0" indent="0">
              <a:buNone/>
            </a:pPr>
            <a:r>
              <a:rPr lang="da-DK" dirty="0"/>
              <a:t>Klage til Natur- og Miljøklagenævnet over afgørelser, herunder registreringer, inden 4 uger, jf. NBL §§ 78 og 87 samt nævnets praksis.</a:t>
            </a:r>
          </a:p>
          <a:p>
            <a:pPr lvl="1"/>
            <a:r>
              <a:rPr lang="da-DK" dirty="0"/>
              <a:t>Bemærk at tredjemænd ikke kan klage over beslutning om at registrere / ikke registrere område som beskyttet</a:t>
            </a:r>
          </a:p>
          <a:p>
            <a:pPr marL="0" lvl="1" indent="0">
              <a:buNone/>
            </a:pPr>
            <a:r>
              <a:rPr lang="da-DK" sz="1800" dirty="0"/>
              <a:t>Domstole</a:t>
            </a:r>
          </a:p>
          <a:p>
            <a:pPr marL="0" lvl="1" indent="0">
              <a:buNone/>
            </a:pPr>
            <a:r>
              <a:rPr lang="da-DK" sz="1800" dirty="0"/>
              <a:t>Straffesag</a:t>
            </a:r>
          </a:p>
          <a:p>
            <a:endParaRPr lang="da-DK" dirty="0"/>
          </a:p>
        </p:txBody>
      </p:sp>
      <p:sp>
        <p:nvSpPr>
          <p:cNvPr id="4" name="Pladsholder til tekst 3">
            <a:extLst>
              <a:ext uri="{FF2B5EF4-FFF2-40B4-BE49-F238E27FC236}">
                <a16:creationId xmlns:a16="http://schemas.microsoft.com/office/drawing/2014/main" id="{E0268ACA-0AED-45AE-9E06-4F343FC557FD}"/>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0AC96A72-B0CC-4EFA-84C4-FD49DFA386E4}"/>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239842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half" idx="2"/>
          </p:nvPr>
        </p:nvSpPr>
        <p:spPr>
          <a:xfrm>
            <a:off x="335316" y="1155696"/>
            <a:ext cx="6301751" cy="5441243"/>
          </a:xfrm>
        </p:spPr>
        <p:txBody>
          <a:bodyPr>
            <a:normAutofit fontScale="77500" lnSpcReduction="20000"/>
          </a:bodyPr>
          <a:lstStyle/>
          <a:p>
            <a:pPr marL="457154" indent="-457154">
              <a:buFont typeface="Arial" panose="020B0604020202020204" pitchFamily="34" charset="0"/>
              <a:buChar char="•"/>
            </a:pPr>
            <a:r>
              <a:rPr lang="da-DK" dirty="0"/>
              <a:t>De fredede arter må ikke forsætligt beskadiges eller fjernes fra deres levested</a:t>
            </a:r>
          </a:p>
          <a:p>
            <a:pPr marL="457154" indent="-457154">
              <a:buFont typeface="Arial" panose="020B0604020202020204" pitchFamily="34" charset="0"/>
              <a:buChar char="•"/>
            </a:pPr>
            <a:r>
              <a:rPr lang="da-DK" dirty="0"/>
              <a:t>En genopdyrkning af et areal, hvorpå der forekommer fredede arter, kan kun ske under hensyntagen til de fredede arter</a:t>
            </a:r>
          </a:p>
          <a:p>
            <a:pPr marL="457154" indent="-457154">
              <a:buFont typeface="Arial" panose="020B0604020202020204" pitchFamily="34" charset="0"/>
              <a:buChar char="•"/>
            </a:pPr>
            <a:r>
              <a:rPr lang="da-DK" dirty="0"/>
              <a:t>Beskyttelsen af fredede arter gælder også arealer omfattet af permanent genopdyrkningsret og 1-årsreglen.</a:t>
            </a:r>
          </a:p>
          <a:p>
            <a:pPr marL="457154" indent="-457154">
              <a:buFont typeface="Arial" panose="020B0604020202020204" pitchFamily="34" charset="0"/>
              <a:buChar char="•"/>
            </a:pPr>
            <a:r>
              <a:rPr lang="da-DK" dirty="0"/>
              <a:t>Artsfredningen er ikke en beskyttelse af arternes levested, men en individbeskyttelse </a:t>
            </a:r>
          </a:p>
          <a:p>
            <a:r>
              <a:rPr lang="da-DK" dirty="0"/>
              <a:t>    (i modsætning til bilag IV arter)</a:t>
            </a:r>
          </a:p>
          <a:p>
            <a:endParaRPr lang="da-DK" dirty="0"/>
          </a:p>
        </p:txBody>
      </p:sp>
      <p:sp>
        <p:nvSpPr>
          <p:cNvPr id="5" name="Titel 4"/>
          <p:cNvSpPr>
            <a:spLocks noGrp="1"/>
          </p:cNvSpPr>
          <p:nvPr>
            <p:ph type="title"/>
          </p:nvPr>
        </p:nvSpPr>
        <p:spPr>
          <a:xfrm>
            <a:off x="938624" y="12845"/>
            <a:ext cx="10768198" cy="1142851"/>
          </a:xfrm>
        </p:spPr>
        <p:txBody>
          <a:bodyPr>
            <a:normAutofit/>
          </a:bodyPr>
          <a:lstStyle/>
          <a:p>
            <a:r>
              <a:rPr lang="da-DK" dirty="0"/>
              <a:t>Fredede arter</a:t>
            </a:r>
          </a:p>
        </p:txBody>
      </p:sp>
      <p:sp>
        <p:nvSpPr>
          <p:cNvPr id="4" name="Pladsholder til diasnummer 3"/>
          <p:cNvSpPr>
            <a:spLocks noGrp="1"/>
          </p:cNvSpPr>
          <p:nvPr>
            <p:ph type="sldNum" sz="quarter" idx="12"/>
          </p:nvPr>
        </p:nvSpPr>
        <p:spPr/>
        <p:txBody>
          <a:bodyPr/>
          <a:lstStyle/>
          <a:p>
            <a:pPr>
              <a:defRPr/>
            </a:pPr>
            <a:fld id="{C21184CA-CF82-4A4F-89A8-CEF063EB752F}" type="slidenum">
              <a:rPr lang="da-DK" smtClean="0"/>
              <a:pPr>
                <a:defRPr/>
              </a:pPr>
              <a:t>39</a:t>
            </a:fld>
            <a:r>
              <a:rPr lang="da-DK">
                <a:solidFill>
                  <a:schemeClr val="bg1"/>
                </a:solidFill>
              </a:rPr>
              <a:t>...</a:t>
            </a:r>
            <a:endParaRPr lang="da-DK" dirty="0"/>
          </a:p>
        </p:txBody>
      </p:sp>
      <p:pic>
        <p:nvPicPr>
          <p:cNvPr id="9" name="Picture 2" descr="S:\7 Billeder\hbh\Skånetur\2014-06-17 14.13.23.jpg"/>
          <p:cNvPicPr>
            <a:picLocks noChangeAspect="1" noChangeArrowheads="1"/>
          </p:cNvPicPr>
          <p:nvPr/>
        </p:nvPicPr>
        <p:blipFill rotWithShape="1">
          <a:blip r:embed="rId2">
            <a:extLst>
              <a:ext uri="{28A0092B-C50C-407E-A947-70E740481C1C}">
                <a14:useLocalDpi xmlns:a14="http://schemas.microsoft.com/office/drawing/2010/main" val="0"/>
              </a:ext>
            </a:extLst>
          </a:blip>
          <a:srcRect l="39421" t="33216" r="40250" b="39733"/>
          <a:stretch/>
        </p:blipFill>
        <p:spPr bwMode="auto">
          <a:xfrm>
            <a:off x="6863191" y="3237005"/>
            <a:ext cx="5327221" cy="3608402"/>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F78F1FE4-A74E-4B96-862C-EFB4B059D564}"/>
              </a:ext>
            </a:extLst>
          </p:cNvPr>
          <p:cNvPicPr>
            <a:picLocks noChangeAspect="1"/>
          </p:cNvPicPr>
          <p:nvPr/>
        </p:nvPicPr>
        <p:blipFill>
          <a:blip r:embed="rId3"/>
          <a:stretch>
            <a:fillRect/>
          </a:stretch>
        </p:blipFill>
        <p:spPr>
          <a:xfrm>
            <a:off x="6804284" y="-122932"/>
            <a:ext cx="5626801" cy="3585434"/>
          </a:xfrm>
          <a:prstGeom prst="rect">
            <a:avLst/>
          </a:prstGeom>
        </p:spPr>
      </p:pic>
    </p:spTree>
    <p:extLst>
      <p:ext uri="{BB962C8B-B14F-4D97-AF65-F5344CB8AC3E}">
        <p14:creationId xmlns:p14="http://schemas.microsoft.com/office/powerpoint/2010/main" val="1330407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F4BCBE35-7BB2-4CCB-9430-F6365D1A8498}"/>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FDE9FF9-F9D0-458F-94DD-AD0B695291AF}"/>
              </a:ext>
            </a:extLst>
          </p:cNvPr>
          <p:cNvSpPr>
            <a:spLocks noGrp="1"/>
          </p:cNvSpPr>
          <p:nvPr>
            <p:ph type="body" sz="quarter" idx="24"/>
          </p:nvPr>
        </p:nvSpPr>
        <p:spPr/>
        <p:txBody>
          <a:bodyPr/>
          <a:lstStyle/>
          <a:p>
            <a:endParaRPr lang="da-DK"/>
          </a:p>
        </p:txBody>
      </p:sp>
      <p:pic>
        <p:nvPicPr>
          <p:cNvPr id="6" name="Pladsholder til indhold 6">
            <a:extLst>
              <a:ext uri="{FF2B5EF4-FFF2-40B4-BE49-F238E27FC236}">
                <a16:creationId xmlns:a16="http://schemas.microsoft.com/office/drawing/2014/main" id="{581FB59E-A5A8-4880-BCA5-B60BF3350711}"/>
              </a:ext>
            </a:extLst>
          </p:cNvPr>
          <p:cNvPicPr>
            <a:picLocks noGrp="1" noChangeAspect="1"/>
          </p:cNvPicPr>
          <p:nvPr>
            <p:ph sz="quarter" idx="4294967295"/>
          </p:nvPr>
        </p:nvPicPr>
        <p:blipFill>
          <a:blip r:embed="rId2"/>
          <a:stretch>
            <a:fillRect/>
          </a:stretch>
        </p:blipFill>
        <p:spPr>
          <a:xfrm>
            <a:off x="239318" y="447"/>
            <a:ext cx="5603196" cy="6918642"/>
          </a:xfrm>
          <a:prstGeom prst="rect">
            <a:avLst/>
          </a:prstGeom>
        </p:spPr>
      </p:pic>
      <p:sp>
        <p:nvSpPr>
          <p:cNvPr id="7" name="Titel 1">
            <a:extLst>
              <a:ext uri="{FF2B5EF4-FFF2-40B4-BE49-F238E27FC236}">
                <a16:creationId xmlns:a16="http://schemas.microsoft.com/office/drawing/2014/main" id="{AD24884D-CD06-4288-B08E-25F36988E57E}"/>
              </a:ext>
            </a:extLst>
          </p:cNvPr>
          <p:cNvSpPr>
            <a:spLocks noGrp="1"/>
          </p:cNvSpPr>
          <p:nvPr>
            <p:ph type="title"/>
          </p:nvPr>
        </p:nvSpPr>
        <p:spPr>
          <a:xfrm>
            <a:off x="5950531" y="2100572"/>
            <a:ext cx="6239881" cy="1142851"/>
          </a:xfrm>
        </p:spPr>
        <p:txBody>
          <a:bodyPr>
            <a:normAutofit fontScale="90000"/>
          </a:bodyPr>
          <a:lstStyle/>
          <a:p>
            <a:r>
              <a:rPr lang="da-DK" dirty="0"/>
              <a:t>Husk jeres stolthed da projektet startede </a:t>
            </a:r>
            <a:br>
              <a:rPr lang="da-DK" dirty="0"/>
            </a:br>
            <a:r>
              <a:rPr lang="da-DK" sz="2666" dirty="0"/>
              <a:t>- rigtig god historie for jer lokalt og for landbruget som helhed!</a:t>
            </a:r>
          </a:p>
        </p:txBody>
      </p:sp>
    </p:spTree>
    <p:extLst>
      <p:ext uri="{BB962C8B-B14F-4D97-AF65-F5344CB8AC3E}">
        <p14:creationId xmlns:p14="http://schemas.microsoft.com/office/powerpoint/2010/main" val="485861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effectLst>
                  <a:outerShdw blurRad="38100" dist="38100" dir="2700000" algn="tl">
                    <a:srgbClr val="000000">
                      <a:alpha val="43137"/>
                    </a:srgbClr>
                  </a:outerShdw>
                </a:effectLst>
              </a:rPr>
              <a:t>fredede arter i Danmark – hvem er de?</a:t>
            </a:r>
            <a:br>
              <a:rPr lang="da-DK" dirty="0">
                <a:effectLst>
                  <a:outerShdw blurRad="38100" dist="38100" dir="2700000" algn="tl">
                    <a:srgbClr val="000000">
                      <a:alpha val="43137"/>
                    </a:srgbClr>
                  </a:outerShdw>
                </a:effectLst>
              </a:rPr>
            </a:br>
            <a:endParaRPr lang="da-DK" dirty="0"/>
          </a:p>
        </p:txBody>
      </p:sp>
      <p:sp>
        <p:nvSpPr>
          <p:cNvPr id="4" name="Pladsholder til dato 3"/>
          <p:cNvSpPr>
            <a:spLocks noGrp="1"/>
          </p:cNvSpPr>
          <p:nvPr>
            <p:ph type="dt" sz="half" idx="10"/>
          </p:nvPr>
        </p:nvSpPr>
        <p:spPr/>
        <p:txBody>
          <a:bodyPr/>
          <a:lstStyle/>
          <a:p>
            <a:pPr>
              <a:defRPr/>
            </a:pPr>
            <a:endParaRPr lang="da-DK" dirty="0"/>
          </a:p>
        </p:txBody>
      </p:sp>
      <p:sp>
        <p:nvSpPr>
          <p:cNvPr id="6" name="Pladsholder til diasnummer 5"/>
          <p:cNvSpPr>
            <a:spLocks noGrp="1"/>
          </p:cNvSpPr>
          <p:nvPr>
            <p:ph type="sldNum" sz="quarter" idx="11"/>
          </p:nvPr>
        </p:nvSpPr>
        <p:spPr/>
        <p:txBody>
          <a:bodyPr/>
          <a:lstStyle/>
          <a:p>
            <a:pPr>
              <a:defRPr/>
            </a:pPr>
            <a:fld id="{C21184CA-CF82-4A4F-89A8-CEF063EB752F}" type="slidenum">
              <a:rPr lang="da-DK" smtClean="0"/>
              <a:pPr>
                <a:defRPr/>
              </a:pPr>
              <a:t>40</a:t>
            </a:fld>
            <a:r>
              <a:rPr lang="da-DK">
                <a:solidFill>
                  <a:schemeClr val="bg1"/>
                </a:solidFill>
              </a:rPr>
              <a:t>...</a:t>
            </a:r>
            <a:endParaRPr lang="da-DK" dirty="0"/>
          </a:p>
        </p:txBody>
      </p:sp>
      <p:sp>
        <p:nvSpPr>
          <p:cNvPr id="5" name="Pladsholder til sidefod 4"/>
          <p:cNvSpPr>
            <a:spLocks noGrp="1"/>
          </p:cNvSpPr>
          <p:nvPr>
            <p:ph type="ftr" sz="quarter" idx="12"/>
          </p:nvPr>
        </p:nvSpPr>
        <p:spPr/>
        <p:txBody>
          <a:bodyPr/>
          <a:lstStyle/>
          <a:p>
            <a:endParaRPr lang="da-DK" dirty="0"/>
          </a:p>
        </p:txBody>
      </p:sp>
      <p:sp>
        <p:nvSpPr>
          <p:cNvPr id="3" name="Pladsholder til indhold 2"/>
          <p:cNvSpPr>
            <a:spLocks noGrp="1"/>
          </p:cNvSpPr>
          <p:nvPr>
            <p:ph sz="quarter" idx="13"/>
          </p:nvPr>
        </p:nvSpPr>
        <p:spPr>
          <a:xfrm>
            <a:off x="1032865" y="1029046"/>
            <a:ext cx="10768198" cy="4247598"/>
          </a:xfrm>
          <a:ln>
            <a:noFill/>
          </a:ln>
          <a:effectLst/>
        </p:spPr>
        <p:txBody>
          <a:bodyPr>
            <a:normAutofit/>
          </a:bodyPr>
          <a:lstStyle/>
          <a:p>
            <a:r>
              <a:rPr lang="da-DK" b="1" dirty="0"/>
              <a:t>Alle krybdyr</a:t>
            </a:r>
            <a:r>
              <a:rPr lang="da-DK" dirty="0"/>
              <a:t> er fredede: Alm. - og Skovfirben, Hugorm, Markfirben, Snog, Stålorm</a:t>
            </a:r>
          </a:p>
          <a:p>
            <a:r>
              <a:rPr lang="da-DK" b="1" dirty="0">
                <a:highlight>
                  <a:srgbClr val="FFFF00"/>
                </a:highlight>
              </a:rPr>
              <a:t>Alle padder </a:t>
            </a:r>
            <a:r>
              <a:rPr lang="da-DK" dirty="0">
                <a:highlight>
                  <a:srgbClr val="FFFF00"/>
                </a:highlight>
              </a:rPr>
              <a:t>er fredede: Der findes </a:t>
            </a:r>
            <a:r>
              <a:rPr lang="da-DK" b="1" dirty="0">
                <a:highlight>
                  <a:srgbClr val="FFFF00"/>
                </a:highlight>
              </a:rPr>
              <a:t>14 arter </a:t>
            </a:r>
            <a:r>
              <a:rPr lang="da-DK" dirty="0">
                <a:highlight>
                  <a:srgbClr val="FFFF00"/>
                </a:highlight>
              </a:rPr>
              <a:t>af padder i Danmark. De omfatter salamandre, frøer og tudser.</a:t>
            </a:r>
          </a:p>
          <a:p>
            <a:r>
              <a:rPr lang="da-DK" b="1" dirty="0"/>
              <a:t>De fleste pattedyr</a:t>
            </a:r>
            <a:r>
              <a:rPr lang="da-DK" dirty="0"/>
              <a:t>, som lever vildt i Danmark, er fredede (hvis ikke der er jagttid på dem): Ca. </a:t>
            </a:r>
            <a:r>
              <a:rPr lang="da-DK" b="1" dirty="0"/>
              <a:t>50 arter</a:t>
            </a:r>
            <a:r>
              <a:rPr lang="da-DK" dirty="0"/>
              <a:t>. Heraf må 10 af arterne jages. </a:t>
            </a:r>
          </a:p>
          <a:p>
            <a:r>
              <a:rPr lang="da-DK" b="1" dirty="0">
                <a:highlight>
                  <a:srgbClr val="FFFF00"/>
                </a:highlight>
              </a:rPr>
              <a:t>Plantearter:</a:t>
            </a:r>
            <a:r>
              <a:rPr lang="da-DK" dirty="0">
                <a:highlight>
                  <a:srgbClr val="FFFF00"/>
                </a:highlight>
              </a:rPr>
              <a:t> Ca. </a:t>
            </a:r>
            <a:r>
              <a:rPr lang="da-DK" b="1" dirty="0">
                <a:highlight>
                  <a:srgbClr val="FFFF00"/>
                </a:highlight>
              </a:rPr>
              <a:t>70 arter</a:t>
            </a:r>
            <a:r>
              <a:rPr lang="da-DK" dirty="0">
                <a:highlight>
                  <a:srgbClr val="FFFF00"/>
                </a:highlight>
              </a:rPr>
              <a:t> fredede, heraf ca. 35 orkidéer.</a:t>
            </a:r>
          </a:p>
          <a:p>
            <a:r>
              <a:rPr lang="da-DK" b="1" dirty="0"/>
              <a:t>Insekter: </a:t>
            </a:r>
            <a:r>
              <a:rPr lang="da-DK" dirty="0"/>
              <a:t>Fundet omkring 20.000 arter af insekter. Heraf er </a:t>
            </a:r>
            <a:r>
              <a:rPr lang="da-DK" b="1" dirty="0"/>
              <a:t>10 arter </a:t>
            </a:r>
            <a:r>
              <a:rPr lang="da-DK" dirty="0"/>
              <a:t>fredet. Det er biller, guldsmede og sommerfugle. 2 af arterne, billen eghjort og sommerfuglen </a:t>
            </a:r>
            <a:r>
              <a:rPr lang="da-DK" dirty="0" err="1"/>
              <a:t>herorandøje</a:t>
            </a:r>
            <a:r>
              <a:rPr lang="da-DK" dirty="0"/>
              <a:t> regnes nu som uddøde i Danmark.</a:t>
            </a:r>
          </a:p>
          <a:p>
            <a:pPr marL="0" indent="0">
              <a:buNone/>
            </a:pPr>
            <a:endParaRPr lang="da-DK" dirty="0"/>
          </a:p>
          <a:p>
            <a:endParaRPr lang="da-DK" dirty="0"/>
          </a:p>
          <a:p>
            <a:pPr marL="0" indent="0">
              <a:buNone/>
            </a:pPr>
            <a:endParaRPr lang="da-DK" dirty="0"/>
          </a:p>
          <a:p>
            <a:endParaRPr lang="da-DK" dirty="0"/>
          </a:p>
          <a:p>
            <a:endParaRPr lang="da-DK" dirty="0"/>
          </a:p>
          <a:p>
            <a:endParaRPr lang="da-DK" dirty="0"/>
          </a:p>
        </p:txBody>
      </p:sp>
      <p:pic>
        <p:nvPicPr>
          <p:cNvPr id="7" name="Picture 2" descr="S:\7 Billeder\hbh\Naturkkurser\Sommer 2016\Forvaltning dagsommerfugle\DSC_003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37" t="25990" r="12331" b="12099"/>
          <a:stretch/>
        </p:blipFill>
        <p:spPr bwMode="auto">
          <a:xfrm>
            <a:off x="1669272" y="5156064"/>
            <a:ext cx="2182461" cy="15983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S:\7 Billeder\hbh\Temaer Natur\sø og overdrev april 08\100NCD80\DSC_00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18" t="29288" r="33395" b="24618"/>
          <a:stretch/>
        </p:blipFill>
        <p:spPr bwMode="auto">
          <a:xfrm>
            <a:off x="4463237" y="5149513"/>
            <a:ext cx="2051477" cy="1611438"/>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Billede 11" descr="3.6. Mikkel Houmøller.jpg"/>
          <p:cNvPicPr>
            <a:picLocks noChangeAspect="1"/>
          </p:cNvPicPr>
          <p:nvPr/>
        </p:nvPicPr>
        <p:blipFill rotWithShape="1">
          <a:blip r:embed="rId4">
            <a:extLst>
              <a:ext uri="{28A0092B-C50C-407E-A947-70E740481C1C}">
                <a14:useLocalDpi xmlns:a14="http://schemas.microsoft.com/office/drawing/2010/main" val="0"/>
              </a:ext>
            </a:extLst>
          </a:blip>
          <a:srcRect t="7046" b="28520"/>
          <a:stretch/>
        </p:blipFill>
        <p:spPr bwMode="auto">
          <a:xfrm>
            <a:off x="7058344" y="5149514"/>
            <a:ext cx="1969548" cy="1579836"/>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299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2694" y="189062"/>
            <a:ext cx="10768198" cy="1142851"/>
          </a:xfrm>
        </p:spPr>
        <p:txBody>
          <a:bodyPr/>
          <a:lstStyle/>
          <a:p>
            <a:r>
              <a:rPr lang="da-DK" dirty="0"/>
              <a:t>Bilag IV arter</a:t>
            </a:r>
          </a:p>
        </p:txBody>
      </p:sp>
      <p:sp>
        <p:nvSpPr>
          <p:cNvPr id="3" name="Pladsholder til indhold 2"/>
          <p:cNvSpPr>
            <a:spLocks noGrp="1"/>
          </p:cNvSpPr>
          <p:nvPr>
            <p:ph sz="quarter" idx="12"/>
          </p:nvPr>
        </p:nvSpPr>
        <p:spPr>
          <a:xfrm>
            <a:off x="812694" y="1331913"/>
            <a:ext cx="10370415" cy="4833035"/>
          </a:xfrm>
        </p:spPr>
        <p:txBody>
          <a:bodyPr>
            <a:normAutofit fontScale="70000" lnSpcReduction="20000"/>
          </a:bodyPr>
          <a:lstStyle/>
          <a:p>
            <a:pPr marL="457154" indent="-457154">
              <a:buFont typeface="Arial" panose="020B0604020202020204" pitchFamily="34" charset="0"/>
              <a:buChar char="•"/>
            </a:pPr>
            <a:r>
              <a:rPr lang="da-DK" sz="2933" dirty="0"/>
              <a:t>I EU er en række dyre- og plantearter vurdere til have særlig betydning og er dermed beskyttet på EU niveau. </a:t>
            </a:r>
          </a:p>
          <a:p>
            <a:pPr marL="457154" indent="-457154">
              <a:buFont typeface="Arial" panose="020B0604020202020204" pitchFamily="34" charset="0"/>
              <a:buChar char="•"/>
            </a:pPr>
            <a:r>
              <a:rPr lang="da-DK" sz="2933" dirty="0"/>
              <a:t>Kaldes for </a:t>
            </a:r>
            <a:r>
              <a:rPr lang="da-DK" sz="2933" b="1" dirty="0"/>
              <a:t>bilag IV arter</a:t>
            </a:r>
            <a:endParaRPr lang="da-DK" sz="2933" dirty="0"/>
          </a:p>
          <a:p>
            <a:pPr marL="457154" indent="-457154">
              <a:buFont typeface="Arial" panose="020B0604020202020204" pitchFamily="34" charset="0"/>
              <a:buChar char="•"/>
            </a:pPr>
            <a:r>
              <a:rPr lang="da-DK" sz="2933" dirty="0"/>
              <a:t>De er strengt </a:t>
            </a:r>
            <a:r>
              <a:rPr lang="da-DK" sz="2933" dirty="0" err="1"/>
              <a:t>bskyttet</a:t>
            </a:r>
            <a:r>
              <a:rPr lang="da-DK" sz="2933" dirty="0"/>
              <a:t>. Medlemslandene skal træffe foranstaltninger, der sikrer disse arters naturlige udbredelsesområde. </a:t>
            </a:r>
          </a:p>
          <a:p>
            <a:pPr marL="457154" indent="-457154">
              <a:buFont typeface="Arial" panose="020B0604020202020204" pitchFamily="34" charset="0"/>
              <a:buChar char="•"/>
            </a:pPr>
            <a:r>
              <a:rPr lang="da-DK" sz="2933" dirty="0"/>
              <a:t>Dyr og æg må f.eks. ikke indsamles</a:t>
            </a:r>
          </a:p>
          <a:p>
            <a:pPr marL="457154" indent="-457154">
              <a:buFont typeface="Arial" panose="020B0604020202020204" pitchFamily="34" charset="0"/>
              <a:buChar char="•"/>
            </a:pPr>
            <a:r>
              <a:rPr lang="da-DK" sz="2933" dirty="0"/>
              <a:t>Beskyttelse af yngle- og rasteområder mod beskadigelse og ødelæggelser</a:t>
            </a:r>
          </a:p>
          <a:p>
            <a:pPr marL="457154" indent="-457154">
              <a:buFont typeface="Arial" panose="020B0604020202020204" pitchFamily="34" charset="0"/>
              <a:buChar char="•"/>
            </a:pPr>
            <a:r>
              <a:rPr lang="da-DK" sz="2933" dirty="0"/>
              <a:t>”Økologisk funktionalitet” skal opretholdes</a:t>
            </a:r>
          </a:p>
          <a:p>
            <a:pPr marL="457154" indent="-457154">
              <a:buFont typeface="Arial" panose="020B0604020202020204" pitchFamily="34" charset="0"/>
              <a:buChar char="•"/>
            </a:pPr>
            <a:r>
              <a:rPr lang="da-DK" sz="2933" dirty="0"/>
              <a:t>Mulighed for at lave nye levesteder i </a:t>
            </a:r>
          </a:p>
          <a:p>
            <a:pPr marL="0" indent="0">
              <a:buNone/>
            </a:pPr>
            <a:r>
              <a:rPr lang="da-DK" sz="2933" dirty="0"/>
              <a:t>	nærområdet (afværgeforanstaltninger)</a:t>
            </a:r>
          </a:p>
          <a:p>
            <a:pPr marL="457154" indent="-457154">
              <a:buFont typeface="Arial" panose="020B0604020202020204" pitchFamily="34" charset="0"/>
              <a:buChar char="•"/>
            </a:pPr>
            <a:r>
              <a:rPr lang="da-DK" sz="2933" dirty="0"/>
              <a:t>39 danske arter på bilag IV</a:t>
            </a:r>
            <a:endParaRPr lang="da-DK" dirty="0"/>
          </a:p>
        </p:txBody>
      </p:sp>
      <p:sp>
        <p:nvSpPr>
          <p:cNvPr id="4" name="Pladsholder til diasnummer 3"/>
          <p:cNvSpPr>
            <a:spLocks noGrp="1"/>
          </p:cNvSpPr>
          <p:nvPr>
            <p:ph type="sldNum" sz="quarter" idx="15"/>
          </p:nvPr>
        </p:nvSpPr>
        <p:spPr/>
        <p:txBody>
          <a:bodyPr/>
          <a:lstStyle/>
          <a:p>
            <a:pPr>
              <a:defRPr/>
            </a:pPr>
            <a:fld id="{C21184CA-CF82-4A4F-89A8-CEF063EB752F}" type="slidenum">
              <a:rPr lang="da-DK" smtClean="0"/>
              <a:pPr>
                <a:defRPr/>
              </a:pPr>
              <a:t>41</a:t>
            </a:fld>
            <a:r>
              <a:rPr lang="da-DK">
                <a:solidFill>
                  <a:schemeClr val="bg1"/>
                </a:solidFill>
              </a:rPr>
              <a:t>...</a:t>
            </a:r>
            <a:endParaRPr lang="da-DK" dirty="0"/>
          </a:p>
        </p:txBody>
      </p:sp>
      <p:pic>
        <p:nvPicPr>
          <p:cNvPr id="5" name="Picture 2" descr="C:\Users\hbh\AppData\Local\Microsoft\Windows\Temporary Internet Files\Content.Outlook\EUQ2KTV5\15196823760_746c03267e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310" r="31813"/>
          <a:stretch/>
        </p:blipFill>
        <p:spPr bwMode="auto">
          <a:xfrm>
            <a:off x="7498679" y="4292984"/>
            <a:ext cx="4785658" cy="256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69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B9299972-A140-4647-8B4B-15D97B2AF2C0}"/>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9E0D8314-208F-49FF-9AF4-CAF29B742244}"/>
              </a:ext>
            </a:extLst>
          </p:cNvPr>
          <p:cNvSpPr>
            <a:spLocks noGrp="1"/>
          </p:cNvSpPr>
          <p:nvPr>
            <p:ph type="body" sz="quarter" idx="24"/>
          </p:nvPr>
        </p:nvSpPr>
        <p:spPr/>
        <p:txBody>
          <a:bodyPr/>
          <a:lstStyle/>
          <a:p>
            <a:endParaRPr lang="da-DK"/>
          </a:p>
        </p:txBody>
      </p:sp>
      <p:sp>
        <p:nvSpPr>
          <p:cNvPr id="6" name="Titel 1">
            <a:extLst>
              <a:ext uri="{FF2B5EF4-FFF2-40B4-BE49-F238E27FC236}">
                <a16:creationId xmlns:a16="http://schemas.microsoft.com/office/drawing/2014/main" id="{6CCB1699-5B40-4468-BA33-591565CECA74}"/>
              </a:ext>
            </a:extLst>
          </p:cNvPr>
          <p:cNvSpPr>
            <a:spLocks noGrp="1"/>
          </p:cNvSpPr>
          <p:nvPr>
            <p:ph type="title"/>
          </p:nvPr>
        </p:nvSpPr>
        <p:spPr>
          <a:xfrm>
            <a:off x="529792" y="392885"/>
            <a:ext cx="9385731" cy="711638"/>
          </a:xfrm>
        </p:spPr>
        <p:txBody>
          <a:bodyPr/>
          <a:lstStyle/>
          <a:p>
            <a:r>
              <a:rPr lang="da-DK" dirty="0"/>
              <a:t>Bilag IV arter</a:t>
            </a:r>
          </a:p>
        </p:txBody>
      </p:sp>
      <p:sp>
        <p:nvSpPr>
          <p:cNvPr id="7" name="Pladsholder til indhold 5">
            <a:extLst>
              <a:ext uri="{FF2B5EF4-FFF2-40B4-BE49-F238E27FC236}">
                <a16:creationId xmlns:a16="http://schemas.microsoft.com/office/drawing/2014/main" id="{5D45044A-4FDF-4A21-B0F7-FB0820CB895F}"/>
              </a:ext>
            </a:extLst>
          </p:cNvPr>
          <p:cNvSpPr>
            <a:spLocks noGrp="1"/>
          </p:cNvSpPr>
          <p:nvPr>
            <p:ph sz="quarter" idx="4294967295"/>
          </p:nvPr>
        </p:nvSpPr>
        <p:spPr>
          <a:xfrm>
            <a:off x="239318" y="1547909"/>
            <a:ext cx="10768198" cy="4977362"/>
          </a:xfrm>
          <a:prstGeom prst="rect">
            <a:avLst/>
          </a:prstGeom>
        </p:spPr>
        <p:txBody>
          <a:bodyPr>
            <a:normAutofit/>
          </a:bodyPr>
          <a:lstStyle/>
          <a:p>
            <a:pPr marL="457154" indent="-457154">
              <a:buFont typeface="Arial" panose="020B0604020202020204" pitchFamily="34" charset="0"/>
              <a:buChar char="•"/>
            </a:pPr>
            <a:r>
              <a:rPr lang="da-DK" dirty="0"/>
              <a:t>Hvis arealer med 20 årigt tilsagn - som gerne må </a:t>
            </a:r>
          </a:p>
          <a:p>
            <a:r>
              <a:rPr lang="da-DK" dirty="0"/>
              <a:t>     genopdyrkes - er yngle- og rasteområde for bilag IV arter, </a:t>
            </a:r>
          </a:p>
          <a:p>
            <a:r>
              <a:rPr lang="da-DK" dirty="0"/>
              <a:t>	må genopdyrkningen kun ske under hensyntagen til bilag IV arterne. </a:t>
            </a:r>
          </a:p>
          <a:p>
            <a:pPr marL="457154" indent="-457154">
              <a:buFont typeface="Arial" panose="020B0604020202020204" pitchFamily="34" charset="0"/>
              <a:buChar char="•"/>
            </a:pPr>
            <a:r>
              <a:rPr lang="da-DK" dirty="0"/>
              <a:t>En skade på en bilag IV arts yngle- og rasteområde, f.eks. ved opdyrkning, kan afværges ved enten at fremme kvaliteten af andre levesteder i nærheden ved at lave ”afværgeforanstaltninger” eller erstatte det med et nyt og bedre levested – f.eks. etablering af et nyt vandhul.</a:t>
            </a:r>
          </a:p>
          <a:p>
            <a:pPr marL="457154" indent="-457154">
              <a:buFont typeface="Arial" panose="020B0604020202020204" pitchFamily="34" charset="0"/>
              <a:buChar char="•"/>
            </a:pPr>
            <a:r>
              <a:rPr lang="da-DK" dirty="0"/>
              <a:t>Det vigtige er, at den lokale bestand af bilag IV-arten ikke tager skade.</a:t>
            </a:r>
          </a:p>
          <a:p>
            <a:pPr marL="457154" indent="-457154">
              <a:buFont typeface="Arial" panose="020B0604020202020204" pitchFamily="34" charset="0"/>
              <a:buChar char="•"/>
            </a:pPr>
            <a:r>
              <a:rPr lang="da-DK" dirty="0"/>
              <a:t>Dvs. at beskyttelsen af bilag IV arter i modsætning til artsfredningen, ikke kun er en individ beskyttelse, men en beskyttelse af bilag IV arternes yngle- og rasteområderne. </a:t>
            </a:r>
          </a:p>
          <a:p>
            <a:pPr marL="457154" indent="-457154">
              <a:buFont typeface="Arial" panose="020B0604020202020204" pitchFamily="34" charset="0"/>
              <a:buChar char="•"/>
            </a:pPr>
            <a:r>
              <a:rPr lang="en-US" dirty="0" err="1">
                <a:highlight>
                  <a:srgbClr val="FFFF00"/>
                </a:highlight>
              </a:rPr>
              <a:t>Snak</a:t>
            </a:r>
            <a:r>
              <a:rPr lang="en-US" dirty="0">
                <a:highlight>
                  <a:srgbClr val="FFFF00"/>
                </a:highlight>
              </a:rPr>
              <a:t> med </a:t>
            </a:r>
            <a:r>
              <a:rPr lang="en-US" dirty="0" err="1">
                <a:highlight>
                  <a:srgbClr val="FFFF00"/>
                </a:highlight>
              </a:rPr>
              <a:t>kommunen</a:t>
            </a:r>
            <a:r>
              <a:rPr lang="en-US" dirty="0">
                <a:highlight>
                  <a:srgbClr val="FFFF00"/>
                </a:highlight>
              </a:rPr>
              <a:t>!</a:t>
            </a:r>
            <a:endParaRPr lang="da-DK" dirty="0">
              <a:highlight>
                <a:srgbClr val="FFFF00"/>
              </a:highlight>
            </a:endParaRPr>
          </a:p>
        </p:txBody>
      </p:sp>
      <p:pic>
        <p:nvPicPr>
          <p:cNvPr id="8" name="Picture 2" descr="C:\Users\hbh\AppData\Local\Microsoft\Windows\Temporary Internet Files\Content.Outlook\EUQ2KTV5\15196823760_746c03267e_o.jpg">
            <a:extLst>
              <a:ext uri="{FF2B5EF4-FFF2-40B4-BE49-F238E27FC236}">
                <a16:creationId xmlns:a16="http://schemas.microsoft.com/office/drawing/2014/main" id="{CA4C10E0-4C4E-431C-98B4-18747C971E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310" r="31813" b="9368"/>
          <a:stretch/>
        </p:blipFill>
        <p:spPr bwMode="auto">
          <a:xfrm>
            <a:off x="8975151" y="180713"/>
            <a:ext cx="3118175" cy="187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5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3921645E-F3FC-44D0-87A7-9FAC2FA8D04A}"/>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C94F191-CD06-482F-872A-DC4525B85941}"/>
              </a:ext>
            </a:extLst>
          </p:cNvPr>
          <p:cNvSpPr>
            <a:spLocks noGrp="1"/>
          </p:cNvSpPr>
          <p:nvPr>
            <p:ph type="body" sz="quarter" idx="24"/>
          </p:nvPr>
        </p:nvSpPr>
        <p:spPr/>
        <p:txBody>
          <a:bodyPr/>
          <a:lstStyle/>
          <a:p>
            <a:endParaRPr lang="da-DK"/>
          </a:p>
        </p:txBody>
      </p:sp>
      <p:sp>
        <p:nvSpPr>
          <p:cNvPr id="6" name="Titel 1">
            <a:extLst>
              <a:ext uri="{FF2B5EF4-FFF2-40B4-BE49-F238E27FC236}">
                <a16:creationId xmlns:a16="http://schemas.microsoft.com/office/drawing/2014/main" id="{19ECA540-2AB4-4151-8358-AADB4B909DB9}"/>
              </a:ext>
            </a:extLst>
          </p:cNvPr>
          <p:cNvSpPr>
            <a:spLocks noGrp="1"/>
          </p:cNvSpPr>
          <p:nvPr>
            <p:ph type="title"/>
          </p:nvPr>
        </p:nvSpPr>
        <p:spPr>
          <a:xfrm>
            <a:off x="812694" y="404664"/>
            <a:ext cx="8642448" cy="1143000"/>
          </a:xfrm>
        </p:spPr>
        <p:txBody>
          <a:bodyPr/>
          <a:lstStyle/>
          <a:p>
            <a:r>
              <a:rPr lang="da-DK" dirty="0"/>
              <a:t>I Natura 2000 områder</a:t>
            </a:r>
          </a:p>
        </p:txBody>
      </p:sp>
      <p:sp>
        <p:nvSpPr>
          <p:cNvPr id="7" name="Pladsholder til indhold 5">
            <a:extLst>
              <a:ext uri="{FF2B5EF4-FFF2-40B4-BE49-F238E27FC236}">
                <a16:creationId xmlns:a16="http://schemas.microsoft.com/office/drawing/2014/main" id="{45D199BC-7C39-42E2-971E-C12C5E601247}"/>
              </a:ext>
            </a:extLst>
          </p:cNvPr>
          <p:cNvSpPr>
            <a:spLocks noGrp="1"/>
          </p:cNvSpPr>
          <p:nvPr>
            <p:ph sz="quarter" idx="4294967295"/>
          </p:nvPr>
        </p:nvSpPr>
        <p:spPr>
          <a:xfrm>
            <a:off x="812694" y="1604798"/>
            <a:ext cx="9949155" cy="4248151"/>
          </a:xfrm>
          <a:prstGeom prst="rect">
            <a:avLst/>
          </a:prstGeom>
        </p:spPr>
        <p:txBody>
          <a:bodyPr/>
          <a:lstStyle/>
          <a:p>
            <a:pPr marL="457154" indent="-457154">
              <a:buFont typeface="Arial" panose="020B0604020202020204" pitchFamily="34" charset="0"/>
              <a:buChar char="•"/>
            </a:pPr>
            <a:r>
              <a:rPr lang="da-DK" dirty="0"/>
              <a:t>Husk anmeldelse af driftsændringer til kommunen!</a:t>
            </a:r>
          </a:p>
          <a:p>
            <a:pPr marL="457154" indent="-457154">
              <a:buFont typeface="Arial" panose="020B0604020202020204" pitchFamily="34" charset="0"/>
              <a:buChar char="•"/>
            </a:pPr>
            <a:endParaRPr lang="da-DK" dirty="0"/>
          </a:p>
        </p:txBody>
      </p:sp>
      <p:pic>
        <p:nvPicPr>
          <p:cNvPr id="8" name="Pladsholder til billede 7">
            <a:extLst>
              <a:ext uri="{FF2B5EF4-FFF2-40B4-BE49-F238E27FC236}">
                <a16:creationId xmlns:a16="http://schemas.microsoft.com/office/drawing/2014/main" id="{D81C8322-AF9F-4F34-BA79-4BDFE0B355E7}"/>
              </a:ext>
            </a:extLst>
          </p:cNvPr>
          <p:cNvPicPr>
            <a:picLocks noChangeAspect="1"/>
          </p:cNvPicPr>
          <p:nvPr/>
        </p:nvPicPr>
        <p:blipFill>
          <a:blip r:embed="rId2" cstate="print">
            <a:extLst>
              <a:ext uri="{28A0092B-C50C-407E-A947-70E740481C1C}">
                <a14:useLocalDpi xmlns:a14="http://schemas.microsoft.com/office/drawing/2010/main" val="0"/>
              </a:ext>
            </a:extLst>
          </a:blip>
          <a:srcRect t="17152" b="17152"/>
          <a:stretch>
            <a:fillRect/>
          </a:stretch>
        </p:blipFill>
        <p:spPr>
          <a:xfrm>
            <a:off x="507978" y="2048581"/>
            <a:ext cx="11196341" cy="4761882"/>
          </a:xfrm>
          <a:prstGeom prst="rect">
            <a:avLst/>
          </a:prstGeom>
        </p:spPr>
      </p:pic>
    </p:spTree>
    <p:extLst>
      <p:ext uri="{BB962C8B-B14F-4D97-AF65-F5344CB8AC3E}">
        <p14:creationId xmlns:p14="http://schemas.microsoft.com/office/powerpoint/2010/main" val="3107648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55D9B-894F-49DC-B2C4-463E8A2E1B1D}"/>
              </a:ext>
            </a:extLst>
          </p:cNvPr>
          <p:cNvSpPr>
            <a:spLocks noGrp="1"/>
          </p:cNvSpPr>
          <p:nvPr>
            <p:ph type="title"/>
          </p:nvPr>
        </p:nvSpPr>
        <p:spPr/>
        <p:txBody>
          <a:bodyPr/>
          <a:lstStyle/>
          <a:p>
            <a:r>
              <a:rPr lang="da-DK" dirty="0"/>
              <a:t>Natura 2000</a:t>
            </a:r>
          </a:p>
        </p:txBody>
      </p:sp>
      <p:pic>
        <p:nvPicPr>
          <p:cNvPr id="6" name="Pladsholder til indhold 5">
            <a:extLst>
              <a:ext uri="{FF2B5EF4-FFF2-40B4-BE49-F238E27FC236}">
                <a16:creationId xmlns:a16="http://schemas.microsoft.com/office/drawing/2014/main" id="{68D915D9-7C59-449C-B681-72A32B456E31}"/>
              </a:ext>
            </a:extLst>
          </p:cNvPr>
          <p:cNvPicPr>
            <a:picLocks noGrp="1" noChangeAspect="1"/>
          </p:cNvPicPr>
          <p:nvPr>
            <p:ph sz="quarter" idx="21"/>
          </p:nvPr>
        </p:nvPicPr>
        <p:blipFill rotWithShape="1">
          <a:blip r:embed="rId2"/>
          <a:srcRect t="10485" b="3565"/>
          <a:stretch/>
        </p:blipFill>
        <p:spPr>
          <a:xfrm>
            <a:off x="461426" y="976336"/>
            <a:ext cx="11538102" cy="5578288"/>
          </a:xfrm>
          <a:prstGeom prst="rect">
            <a:avLst/>
          </a:prstGeom>
        </p:spPr>
      </p:pic>
      <p:sp>
        <p:nvSpPr>
          <p:cNvPr id="4" name="Pladsholder til tekst 3">
            <a:extLst>
              <a:ext uri="{FF2B5EF4-FFF2-40B4-BE49-F238E27FC236}">
                <a16:creationId xmlns:a16="http://schemas.microsoft.com/office/drawing/2014/main" id="{5719794C-81B5-48D1-AEDF-787F03C04EB9}"/>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9CA7E3A-2FEB-45EA-A18F-2D3F601C3BE0}"/>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83610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E65DA-9953-4292-9E6C-692E9090A880}"/>
              </a:ext>
            </a:extLst>
          </p:cNvPr>
          <p:cNvSpPr>
            <a:spLocks noGrp="1"/>
          </p:cNvSpPr>
          <p:nvPr>
            <p:ph type="title"/>
          </p:nvPr>
        </p:nvSpPr>
        <p:spPr/>
        <p:txBody>
          <a:bodyPr/>
          <a:lstStyle/>
          <a:p>
            <a:r>
              <a:rPr lang="da-DK" dirty="0"/>
              <a:t>Særligt udpegede Natura 2000 arealer</a:t>
            </a:r>
          </a:p>
        </p:txBody>
      </p:sp>
      <p:pic>
        <p:nvPicPr>
          <p:cNvPr id="6" name="Pladsholder til indhold 5">
            <a:extLst>
              <a:ext uri="{FF2B5EF4-FFF2-40B4-BE49-F238E27FC236}">
                <a16:creationId xmlns:a16="http://schemas.microsoft.com/office/drawing/2014/main" id="{B7222B7B-51BF-4183-9D74-66901A920DD7}"/>
              </a:ext>
            </a:extLst>
          </p:cNvPr>
          <p:cNvPicPr>
            <a:picLocks noGrp="1" noChangeAspect="1"/>
          </p:cNvPicPr>
          <p:nvPr>
            <p:ph sz="quarter" idx="21"/>
          </p:nvPr>
        </p:nvPicPr>
        <p:blipFill rotWithShape="1">
          <a:blip r:embed="rId2"/>
          <a:srcRect l="-42614" t="11212" r="41682" b="4155"/>
          <a:stretch/>
        </p:blipFill>
        <p:spPr>
          <a:xfrm>
            <a:off x="-7917412" y="1273322"/>
            <a:ext cx="19814796" cy="5460764"/>
          </a:xfrm>
          <a:prstGeom prst="rect">
            <a:avLst/>
          </a:prstGeom>
        </p:spPr>
      </p:pic>
      <p:sp>
        <p:nvSpPr>
          <p:cNvPr id="4" name="Pladsholder til tekst 3">
            <a:extLst>
              <a:ext uri="{FF2B5EF4-FFF2-40B4-BE49-F238E27FC236}">
                <a16:creationId xmlns:a16="http://schemas.microsoft.com/office/drawing/2014/main" id="{2F7DF1C4-74C7-4B0B-8C04-7261987CA71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8CDD4B9B-5EE4-4813-BC6B-74B0D8901BEC}"/>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923312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6640E-3170-4E93-A8B1-374006C6E931}"/>
              </a:ext>
            </a:extLst>
          </p:cNvPr>
          <p:cNvSpPr>
            <a:spLocks noGrp="1"/>
          </p:cNvSpPr>
          <p:nvPr>
            <p:ph type="title"/>
          </p:nvPr>
        </p:nvSpPr>
        <p:spPr/>
        <p:txBody>
          <a:bodyPr/>
          <a:lstStyle/>
          <a:p>
            <a:r>
              <a:rPr lang="da-DK" dirty="0"/>
              <a:t>Anmeldelsespligt i Natura 2000</a:t>
            </a:r>
          </a:p>
        </p:txBody>
      </p:sp>
      <p:sp>
        <p:nvSpPr>
          <p:cNvPr id="4" name="Pladsholder til tekst 3">
            <a:extLst>
              <a:ext uri="{FF2B5EF4-FFF2-40B4-BE49-F238E27FC236}">
                <a16:creationId xmlns:a16="http://schemas.microsoft.com/office/drawing/2014/main" id="{9CB62C17-9CE6-4E23-843B-48336A56F1AF}"/>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1BD30A84-811C-47C5-900E-AE4646919412}"/>
              </a:ext>
            </a:extLst>
          </p:cNvPr>
          <p:cNvSpPr>
            <a:spLocks noGrp="1"/>
          </p:cNvSpPr>
          <p:nvPr>
            <p:ph type="body" sz="quarter" idx="24"/>
          </p:nvPr>
        </p:nvSpPr>
        <p:spPr/>
        <p:txBody>
          <a:bodyPr/>
          <a:lstStyle/>
          <a:p>
            <a:endParaRPr lang="da-DK"/>
          </a:p>
        </p:txBody>
      </p:sp>
      <p:pic>
        <p:nvPicPr>
          <p:cNvPr id="6" name="Pladsholder til indhold 6">
            <a:extLst>
              <a:ext uri="{FF2B5EF4-FFF2-40B4-BE49-F238E27FC236}">
                <a16:creationId xmlns:a16="http://schemas.microsoft.com/office/drawing/2014/main" id="{ECF4123D-AB0B-4E5F-8CE0-921A26935437}"/>
              </a:ext>
            </a:extLst>
          </p:cNvPr>
          <p:cNvPicPr>
            <a:picLocks noGrp="1" noChangeAspect="1"/>
          </p:cNvPicPr>
          <p:nvPr>
            <p:ph sz="quarter" idx="21"/>
          </p:nvPr>
        </p:nvPicPr>
        <p:blipFill>
          <a:blip r:embed="rId2"/>
          <a:stretch>
            <a:fillRect/>
          </a:stretch>
        </p:blipFill>
        <p:spPr>
          <a:xfrm>
            <a:off x="1437825" y="1181100"/>
            <a:ext cx="8264456" cy="5314950"/>
          </a:xfrm>
          <a:prstGeom prst="rect">
            <a:avLst/>
          </a:prstGeom>
        </p:spPr>
      </p:pic>
    </p:spTree>
    <p:extLst>
      <p:ext uri="{BB962C8B-B14F-4D97-AF65-F5344CB8AC3E}">
        <p14:creationId xmlns:p14="http://schemas.microsoft.com/office/powerpoint/2010/main" val="4276973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5A63F-49FD-4657-AF6E-2CC688EDBF6C}"/>
              </a:ext>
            </a:extLst>
          </p:cNvPr>
          <p:cNvSpPr>
            <a:spLocks noGrp="1"/>
          </p:cNvSpPr>
          <p:nvPr>
            <p:ph type="title"/>
          </p:nvPr>
        </p:nvSpPr>
        <p:spPr/>
        <p:txBody>
          <a:bodyPr/>
          <a:lstStyle/>
          <a:p>
            <a:r>
              <a:rPr lang="da-DK" dirty="0"/>
              <a:t>Erstatning hvis afslag på aktivitet</a:t>
            </a:r>
          </a:p>
        </p:txBody>
      </p:sp>
      <p:sp>
        <p:nvSpPr>
          <p:cNvPr id="3" name="Pladsholder til indhold 2">
            <a:extLst>
              <a:ext uri="{FF2B5EF4-FFF2-40B4-BE49-F238E27FC236}">
                <a16:creationId xmlns:a16="http://schemas.microsoft.com/office/drawing/2014/main" id="{3A52D08B-11FE-47EA-9CBD-52DFDAFA9A32}"/>
              </a:ext>
            </a:extLst>
          </p:cNvPr>
          <p:cNvSpPr>
            <a:spLocks noGrp="1"/>
          </p:cNvSpPr>
          <p:nvPr>
            <p:ph sz="quarter" idx="21"/>
          </p:nvPr>
        </p:nvSpPr>
        <p:spPr/>
        <p:txBody>
          <a:bodyPr/>
          <a:lstStyle/>
          <a:p>
            <a:r>
              <a:rPr lang="da-DK" dirty="0"/>
              <a:t>Krav på fuld erstatning, hvis kommunen efter naturbeskyttelseslovens kap 2a giver afslag på anmeldt drift.</a:t>
            </a:r>
          </a:p>
          <a:p>
            <a:r>
              <a:rPr lang="da-DK" dirty="0"/>
              <a:t>Indtægter fra påtænkt drift + tilskud  -  Indtægter fra mulig drift + tilskud  = Erstatning</a:t>
            </a:r>
          </a:p>
        </p:txBody>
      </p:sp>
      <p:sp>
        <p:nvSpPr>
          <p:cNvPr id="4" name="Pladsholder til tekst 3">
            <a:extLst>
              <a:ext uri="{FF2B5EF4-FFF2-40B4-BE49-F238E27FC236}">
                <a16:creationId xmlns:a16="http://schemas.microsoft.com/office/drawing/2014/main" id="{DF610664-2DA3-4998-92B0-55FECEC7206A}"/>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DB03BE08-10B5-4E14-A230-B8B1DA73995F}"/>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64700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1A780-59C4-42F8-A445-71A165302FB8}"/>
              </a:ext>
            </a:extLst>
          </p:cNvPr>
          <p:cNvSpPr>
            <a:spLocks noGrp="1"/>
          </p:cNvSpPr>
          <p:nvPr>
            <p:ph type="title"/>
          </p:nvPr>
        </p:nvSpPr>
        <p:spPr/>
        <p:txBody>
          <a:bodyPr/>
          <a:lstStyle/>
          <a:p>
            <a:r>
              <a:rPr lang="da-DK" dirty="0"/>
              <a:t>MFO brak</a:t>
            </a:r>
          </a:p>
        </p:txBody>
      </p:sp>
      <p:sp>
        <p:nvSpPr>
          <p:cNvPr id="3" name="Pladsholder til indhold 2">
            <a:extLst>
              <a:ext uri="{FF2B5EF4-FFF2-40B4-BE49-F238E27FC236}">
                <a16:creationId xmlns:a16="http://schemas.microsoft.com/office/drawing/2014/main" id="{70B8BDA1-0BAA-4360-B075-D6BB2DA20EBF}"/>
              </a:ext>
            </a:extLst>
          </p:cNvPr>
          <p:cNvSpPr>
            <a:spLocks noGrp="1"/>
          </p:cNvSpPr>
          <p:nvPr>
            <p:ph sz="quarter" idx="21"/>
          </p:nvPr>
        </p:nvSpPr>
        <p:spPr>
          <a:xfrm>
            <a:off x="529792" y="1187449"/>
            <a:ext cx="9385731" cy="4148139"/>
          </a:xfrm>
        </p:spPr>
        <p:txBody>
          <a:bodyPr/>
          <a:lstStyle/>
          <a:p>
            <a:pPr marL="457154" indent="-457154">
              <a:buFont typeface="Arial" panose="020B0604020202020204" pitchFamily="34" charset="0"/>
              <a:buChar char="•"/>
            </a:pPr>
            <a:r>
              <a:rPr lang="da-DK" dirty="0"/>
              <a:t>Hvis arealet efter ophør af det 20-årige tilsagn fortsat ligger i græs, skal arealet anmeldes med en afgrødekode for græs i omdrift. </a:t>
            </a:r>
          </a:p>
          <a:p>
            <a:pPr marL="457154" indent="-457154">
              <a:buFont typeface="Arial" panose="020B0604020202020204" pitchFamily="34" charset="0"/>
              <a:buChar char="•"/>
            </a:pPr>
            <a:r>
              <a:rPr lang="da-DK" dirty="0"/>
              <a:t>Arealer med tilsagn til ændret afvanding, kan efter ophør af tilsagnet anmeldes som MFO-brak -  og dermed anvendes til at opfylde MFO-kravet - hvis støttebetingelserne til MFO-brak er opfyldt.</a:t>
            </a:r>
          </a:p>
          <a:p>
            <a:pPr marL="457154" indent="-457154">
              <a:buFont typeface="Arial" panose="020B0604020202020204" pitchFamily="34" charset="0"/>
              <a:buChar char="•"/>
            </a:pPr>
            <a:r>
              <a:rPr lang="da-DK" dirty="0"/>
              <a:t>Arealer der anmeldes som MFO-brak, får ikke status af permanent græs efter 5 år.</a:t>
            </a:r>
          </a:p>
          <a:p>
            <a:pPr marL="457154" indent="-457154">
              <a:buFont typeface="Arial" panose="020B0604020202020204" pitchFamily="34" charset="0"/>
              <a:buChar char="•"/>
            </a:pPr>
            <a:r>
              <a:rPr lang="da-DK" dirty="0"/>
              <a:t>Først fem år efter ophør af det 20 årige tilsagn, hvor arealerne har ligge uafbrudt i græs, vil arealet få status som permanent græs. Dette gælder også for arealer, der ikke må opdyrkes. </a:t>
            </a:r>
          </a:p>
          <a:p>
            <a:pPr marL="457154" indent="-457154">
              <a:buFont typeface="Arial" panose="020B0604020202020204" pitchFamily="34" charset="0"/>
              <a:buChar char="•"/>
            </a:pPr>
            <a:r>
              <a:rPr lang="da-DK" dirty="0"/>
              <a:t>1 års-reglen gælder også for MFO-brak ift. § 3 beskyttet natur.</a:t>
            </a:r>
          </a:p>
          <a:p>
            <a:endParaRPr lang="da-DK" dirty="0"/>
          </a:p>
        </p:txBody>
      </p:sp>
      <p:sp>
        <p:nvSpPr>
          <p:cNvPr id="4" name="Pladsholder til tekst 3">
            <a:extLst>
              <a:ext uri="{FF2B5EF4-FFF2-40B4-BE49-F238E27FC236}">
                <a16:creationId xmlns:a16="http://schemas.microsoft.com/office/drawing/2014/main" id="{3A796E79-9BAF-4739-BFB6-F5AB4A5E6811}"/>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9CFAD6E-03A2-4783-AFC8-B6B96C2F104C}"/>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64F2ADA4-5815-4C7D-A15C-7F8867A57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792" y="4860196"/>
            <a:ext cx="8687157" cy="1892583"/>
          </a:xfrm>
          <a:prstGeom prst="rect">
            <a:avLst/>
          </a:prstGeom>
        </p:spPr>
      </p:pic>
    </p:spTree>
    <p:extLst>
      <p:ext uri="{BB962C8B-B14F-4D97-AF65-F5344CB8AC3E}">
        <p14:creationId xmlns:p14="http://schemas.microsoft.com/office/powerpoint/2010/main" val="1978556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C2FCB-A438-41BC-86F1-D0A8FB5BAB11}"/>
              </a:ext>
            </a:extLst>
          </p:cNvPr>
          <p:cNvSpPr>
            <a:spLocks noGrp="1"/>
          </p:cNvSpPr>
          <p:nvPr>
            <p:ph type="title"/>
          </p:nvPr>
        </p:nvSpPr>
        <p:spPr/>
        <p:txBody>
          <a:bodyPr/>
          <a:lstStyle/>
          <a:p>
            <a:r>
              <a:rPr lang="da-DK" dirty="0"/>
              <a:t>Vandløbsregulering</a:t>
            </a:r>
          </a:p>
        </p:txBody>
      </p:sp>
      <p:sp>
        <p:nvSpPr>
          <p:cNvPr id="3" name="Pladsholder til indhold 2">
            <a:extLst>
              <a:ext uri="{FF2B5EF4-FFF2-40B4-BE49-F238E27FC236}">
                <a16:creationId xmlns:a16="http://schemas.microsoft.com/office/drawing/2014/main" id="{A298C68B-5A26-4EFB-9041-34E04CDDAB93}"/>
              </a:ext>
            </a:extLst>
          </p:cNvPr>
          <p:cNvSpPr>
            <a:spLocks noGrp="1"/>
          </p:cNvSpPr>
          <p:nvPr>
            <p:ph sz="quarter" idx="21"/>
          </p:nvPr>
        </p:nvSpPr>
        <p:spPr/>
        <p:txBody>
          <a:bodyPr/>
          <a:lstStyle/>
          <a:p>
            <a:r>
              <a:rPr lang="da-DK" b="1" dirty="0"/>
              <a:t>Vandløbsloven</a:t>
            </a:r>
          </a:p>
          <a:p>
            <a:r>
              <a:rPr lang="da-DK" dirty="0"/>
              <a:t>Vandløb: </a:t>
            </a:r>
            <a:r>
              <a:rPr lang="da-DK" altLang="da-DK" dirty="0"/>
              <a:t>Klart afgrænset terrænfordybning, der er tydeligt vandførende hovedparten af året</a:t>
            </a:r>
          </a:p>
          <a:p>
            <a:r>
              <a:rPr lang="da-DK" altLang="da-DK" dirty="0"/>
              <a:t>Loven gælder også for grøfter, kanaler, rørledninger og dræn samt søer, damme og andre lignende indvande – som mere end en enkelt har interesse i.</a:t>
            </a:r>
          </a:p>
          <a:p>
            <a:r>
              <a:rPr lang="da-DK" altLang="da-DK" dirty="0"/>
              <a:t>Offentlige og private vandløb</a:t>
            </a:r>
          </a:p>
          <a:p>
            <a:endParaRPr lang="da-DK" dirty="0"/>
          </a:p>
        </p:txBody>
      </p:sp>
      <p:sp>
        <p:nvSpPr>
          <p:cNvPr id="4" name="Pladsholder til tekst 3">
            <a:extLst>
              <a:ext uri="{FF2B5EF4-FFF2-40B4-BE49-F238E27FC236}">
                <a16:creationId xmlns:a16="http://schemas.microsoft.com/office/drawing/2014/main" id="{914289CD-8045-4A9E-AA3C-9290E92B4222}"/>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66D2623-8A49-4EC5-BD91-6435A0FFE53E}"/>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050558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5B281-6F7D-4A2D-B394-11AFDA1DEF27}"/>
              </a:ext>
            </a:extLst>
          </p:cNvPr>
          <p:cNvSpPr>
            <a:spLocks noGrp="1"/>
          </p:cNvSpPr>
          <p:nvPr>
            <p:ph type="title"/>
          </p:nvPr>
        </p:nvSpPr>
        <p:spPr/>
        <p:txBody>
          <a:bodyPr/>
          <a:lstStyle/>
          <a:p>
            <a:endParaRPr lang="da-DK"/>
          </a:p>
        </p:txBody>
      </p:sp>
      <p:pic>
        <p:nvPicPr>
          <p:cNvPr id="8" name="Pladsholder til indhold 7">
            <a:extLst>
              <a:ext uri="{FF2B5EF4-FFF2-40B4-BE49-F238E27FC236}">
                <a16:creationId xmlns:a16="http://schemas.microsoft.com/office/drawing/2014/main" id="{40DC2E73-D808-4B4E-9817-3B82B9BC9EBC}"/>
              </a:ext>
            </a:extLst>
          </p:cNvPr>
          <p:cNvPicPr>
            <a:picLocks noGrp="1" noChangeAspect="1"/>
          </p:cNvPicPr>
          <p:nvPr>
            <p:ph sz="quarter" idx="12"/>
          </p:nvPr>
        </p:nvPicPr>
        <p:blipFill>
          <a:blip r:embed="rId2"/>
          <a:stretch>
            <a:fillRect/>
          </a:stretch>
        </p:blipFill>
        <p:spPr>
          <a:xfrm>
            <a:off x="239318" y="447"/>
            <a:ext cx="11807774" cy="6692491"/>
          </a:xfrm>
          <a:prstGeom prst="rect">
            <a:avLst/>
          </a:prstGeom>
        </p:spPr>
      </p:pic>
      <p:sp>
        <p:nvSpPr>
          <p:cNvPr id="4" name="Pladsholder til dato 3">
            <a:extLst>
              <a:ext uri="{FF2B5EF4-FFF2-40B4-BE49-F238E27FC236}">
                <a16:creationId xmlns:a16="http://schemas.microsoft.com/office/drawing/2014/main" id="{64EDF1A1-0892-4B1B-9C2E-3CC7637612B7}"/>
              </a:ext>
            </a:extLst>
          </p:cNvPr>
          <p:cNvSpPr>
            <a:spLocks noGrp="1"/>
          </p:cNvSpPr>
          <p:nvPr>
            <p:ph type="dt" sz="half" idx="13"/>
          </p:nvPr>
        </p:nvSpPr>
        <p:spPr/>
        <p:txBody>
          <a:bodyPr/>
          <a:lstStyle/>
          <a:p>
            <a:pPr>
              <a:defRPr/>
            </a:pPr>
            <a:endParaRPr lang="da-DK" dirty="0"/>
          </a:p>
        </p:txBody>
      </p:sp>
      <p:sp>
        <p:nvSpPr>
          <p:cNvPr id="5" name="Pladsholder til sidefod 4">
            <a:extLst>
              <a:ext uri="{FF2B5EF4-FFF2-40B4-BE49-F238E27FC236}">
                <a16:creationId xmlns:a16="http://schemas.microsoft.com/office/drawing/2014/main" id="{8937A09B-5A91-4FDB-8CF3-FAC70FF2E9C6}"/>
              </a:ext>
            </a:extLst>
          </p:cNvPr>
          <p:cNvSpPr>
            <a:spLocks noGrp="1"/>
          </p:cNvSpPr>
          <p:nvPr>
            <p:ph type="ftr" sz="quarter" idx="14"/>
          </p:nvPr>
        </p:nvSpPr>
        <p:spPr/>
        <p:txBody>
          <a:bodyPr/>
          <a:lstStyle/>
          <a:p>
            <a:endParaRPr lang="da-DK" dirty="0"/>
          </a:p>
        </p:txBody>
      </p:sp>
      <p:sp>
        <p:nvSpPr>
          <p:cNvPr id="6" name="Pladsholder til slidenummer 5">
            <a:extLst>
              <a:ext uri="{FF2B5EF4-FFF2-40B4-BE49-F238E27FC236}">
                <a16:creationId xmlns:a16="http://schemas.microsoft.com/office/drawing/2014/main" id="{8861319B-7F0D-4FB8-A19D-0EA41E8F3FE9}"/>
              </a:ext>
            </a:extLst>
          </p:cNvPr>
          <p:cNvSpPr>
            <a:spLocks noGrp="1"/>
          </p:cNvSpPr>
          <p:nvPr>
            <p:ph type="sldNum" sz="quarter" idx="15"/>
          </p:nvPr>
        </p:nvSpPr>
        <p:spPr/>
        <p:txBody>
          <a:bodyPr/>
          <a:lstStyle/>
          <a:p>
            <a:pPr>
              <a:defRPr/>
            </a:pPr>
            <a:fld id="{C21184CA-CF82-4A4F-89A8-CEF063EB752F}" type="slidenum">
              <a:rPr lang="da-DK" smtClean="0"/>
              <a:pPr>
                <a:defRPr/>
              </a:pPr>
              <a:t>5</a:t>
            </a:fld>
            <a:r>
              <a:rPr lang="da-DK">
                <a:solidFill>
                  <a:schemeClr val="bg1"/>
                </a:solidFill>
              </a:rPr>
              <a:t>..</a:t>
            </a:r>
            <a:endParaRPr lang="da-DK" dirty="0"/>
          </a:p>
        </p:txBody>
      </p:sp>
      <p:pic>
        <p:nvPicPr>
          <p:cNvPr id="10" name="Billede 9">
            <a:extLst>
              <a:ext uri="{FF2B5EF4-FFF2-40B4-BE49-F238E27FC236}">
                <a16:creationId xmlns:a16="http://schemas.microsoft.com/office/drawing/2014/main" id="{01B787CE-FDE8-4662-81DE-0C7BEB72364B}"/>
              </a:ext>
            </a:extLst>
          </p:cNvPr>
          <p:cNvPicPr>
            <a:picLocks noChangeAspect="1"/>
          </p:cNvPicPr>
          <p:nvPr/>
        </p:nvPicPr>
        <p:blipFill>
          <a:blip r:embed="rId3"/>
          <a:stretch>
            <a:fillRect/>
          </a:stretch>
        </p:blipFill>
        <p:spPr>
          <a:xfrm>
            <a:off x="9523679" y="446"/>
            <a:ext cx="2666734" cy="4643886"/>
          </a:xfrm>
          <a:prstGeom prst="rect">
            <a:avLst/>
          </a:prstGeom>
        </p:spPr>
      </p:pic>
    </p:spTree>
    <p:extLst>
      <p:ext uri="{BB962C8B-B14F-4D97-AF65-F5344CB8AC3E}">
        <p14:creationId xmlns:p14="http://schemas.microsoft.com/office/powerpoint/2010/main" val="1521298292"/>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05C4B6-3224-420A-AE7D-EADB11ED88AC}"/>
              </a:ext>
            </a:extLst>
          </p:cNvPr>
          <p:cNvSpPr>
            <a:spLocks noGrp="1"/>
          </p:cNvSpPr>
          <p:nvPr>
            <p:ph type="title"/>
          </p:nvPr>
        </p:nvSpPr>
        <p:spPr/>
        <p:txBody>
          <a:bodyPr/>
          <a:lstStyle/>
          <a:p>
            <a:r>
              <a:rPr lang="da-DK" dirty="0"/>
              <a:t>Vandløbsregulering</a:t>
            </a:r>
          </a:p>
        </p:txBody>
      </p:sp>
      <p:sp>
        <p:nvSpPr>
          <p:cNvPr id="3" name="Pladsholder til indhold 2">
            <a:extLst>
              <a:ext uri="{FF2B5EF4-FFF2-40B4-BE49-F238E27FC236}">
                <a16:creationId xmlns:a16="http://schemas.microsoft.com/office/drawing/2014/main" id="{BD79739C-5607-4053-A972-9A09DB33CC25}"/>
              </a:ext>
            </a:extLst>
          </p:cNvPr>
          <p:cNvSpPr>
            <a:spLocks noGrp="1"/>
          </p:cNvSpPr>
          <p:nvPr>
            <p:ph sz="quarter" idx="21"/>
          </p:nvPr>
        </p:nvSpPr>
        <p:spPr/>
        <p:txBody>
          <a:bodyPr/>
          <a:lstStyle/>
          <a:p>
            <a:r>
              <a:rPr lang="da-DK" altLang="da-DK" dirty="0"/>
              <a:t>§ 17. Vandløb må kun reguleres efter vandløbsmyndighedens bestemmelse, dvs. kommunens tilladelse er nødvendig</a:t>
            </a:r>
          </a:p>
          <a:p>
            <a:r>
              <a:rPr lang="da-DK" altLang="da-DK" dirty="0"/>
              <a:t>§16. Ved regulering af et vandløb forstås ændring af vandløbets skikkelse, herunder vandløbets forløb, bredde, bundkote og skråningsanlæg, medmindre foranstaltningerne er omfattet af kapitel 8 (restaurering) eller kapitel 10 (broer, opstemningsanlæg). </a:t>
            </a:r>
          </a:p>
          <a:p>
            <a:r>
              <a:rPr lang="da-DK" altLang="da-DK" dirty="0"/>
              <a:t>Kap 10, § 48. Opstemningsanlæg eller andre anlæg, der kan hindre vandets frie løb eller i øvrigt kan være til skade for vandløbet, må ikke anlægges eller ændres, herunder driftsmæssigt, uden vandløbsmyndighedens godkendelse.</a:t>
            </a:r>
          </a:p>
          <a:p>
            <a:endParaRPr lang="da-DK" dirty="0"/>
          </a:p>
        </p:txBody>
      </p:sp>
      <p:sp>
        <p:nvSpPr>
          <p:cNvPr id="4" name="Pladsholder til tekst 3">
            <a:extLst>
              <a:ext uri="{FF2B5EF4-FFF2-40B4-BE49-F238E27FC236}">
                <a16:creationId xmlns:a16="http://schemas.microsoft.com/office/drawing/2014/main" id="{5222C7EB-76E3-4C2F-A501-26B56E66A89E}"/>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A0E6B1FC-DF71-49DE-8811-2826C82B1A4A}"/>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2520703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17334-4FCB-4915-9ACF-A96B28477CB5}"/>
              </a:ext>
            </a:extLst>
          </p:cNvPr>
          <p:cNvSpPr>
            <a:spLocks noGrp="1"/>
          </p:cNvSpPr>
          <p:nvPr>
            <p:ph type="title"/>
          </p:nvPr>
        </p:nvSpPr>
        <p:spPr/>
        <p:txBody>
          <a:bodyPr/>
          <a:lstStyle/>
          <a:p>
            <a:r>
              <a:rPr lang="da-DK" dirty="0"/>
              <a:t>Betaling for vandløbsregulering</a:t>
            </a:r>
          </a:p>
        </p:txBody>
      </p:sp>
      <p:sp>
        <p:nvSpPr>
          <p:cNvPr id="3" name="Pladsholder til indhold 2">
            <a:extLst>
              <a:ext uri="{FF2B5EF4-FFF2-40B4-BE49-F238E27FC236}">
                <a16:creationId xmlns:a16="http://schemas.microsoft.com/office/drawing/2014/main" id="{0AB9941C-F417-47E3-BF3C-69C1541DB884}"/>
              </a:ext>
            </a:extLst>
          </p:cNvPr>
          <p:cNvSpPr>
            <a:spLocks noGrp="1"/>
          </p:cNvSpPr>
          <p:nvPr>
            <p:ph sz="quarter" idx="21"/>
          </p:nvPr>
        </p:nvSpPr>
        <p:spPr/>
        <p:txBody>
          <a:bodyPr/>
          <a:lstStyle/>
          <a:p>
            <a:r>
              <a:rPr lang="da-DK" altLang="da-DK" dirty="0"/>
              <a:t>§ 24. Udgifterne i forbindelse med regulering afholdes af de grundejere, der skønnes at have nytte af foranstaltningerne. Udgifterne fordeles mellem grundejerne efter den nytte, foranstaltningerne har for den enkelte ejendom. </a:t>
            </a:r>
          </a:p>
          <a:p>
            <a:r>
              <a:rPr lang="da-DK" altLang="da-DK" dirty="0"/>
              <a:t>Vandløbsmyndigheden kan for offentlige vandløb helt eller delvis afholde disse udgifter.</a:t>
            </a:r>
          </a:p>
          <a:p>
            <a:r>
              <a:rPr lang="da-DK" altLang="da-DK" dirty="0"/>
              <a:t>Spørgsmål om fordeling af udgifterne kan indbringes for vandløbsmyndigheden. I mangel af forlig kan spørgsmålet forlanges indbragt for taksationsmyndighederne.</a:t>
            </a:r>
          </a:p>
          <a:p>
            <a:endParaRPr lang="da-DK" dirty="0"/>
          </a:p>
        </p:txBody>
      </p:sp>
      <p:sp>
        <p:nvSpPr>
          <p:cNvPr id="4" name="Pladsholder til tekst 3">
            <a:extLst>
              <a:ext uri="{FF2B5EF4-FFF2-40B4-BE49-F238E27FC236}">
                <a16:creationId xmlns:a16="http://schemas.microsoft.com/office/drawing/2014/main" id="{EC2BABEA-2795-4C4F-BC05-2F28D4D4873C}"/>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CE95A38B-BE3E-4BD6-B29C-51A6B605E11B}"/>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2747084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A1FDC-F094-404C-91E2-30960384090B}"/>
              </a:ext>
            </a:extLst>
          </p:cNvPr>
          <p:cNvSpPr>
            <a:spLocks noGrp="1"/>
          </p:cNvSpPr>
          <p:nvPr>
            <p:ph type="title"/>
          </p:nvPr>
        </p:nvSpPr>
        <p:spPr/>
        <p:txBody>
          <a:bodyPr/>
          <a:lstStyle/>
          <a:p>
            <a:r>
              <a:rPr lang="da-DK" dirty="0"/>
              <a:t>Projektbeskrivelse – regulering af vandløb</a:t>
            </a:r>
          </a:p>
        </p:txBody>
      </p:sp>
      <p:sp>
        <p:nvSpPr>
          <p:cNvPr id="3" name="Pladsholder til indhold 2">
            <a:extLst>
              <a:ext uri="{FF2B5EF4-FFF2-40B4-BE49-F238E27FC236}">
                <a16:creationId xmlns:a16="http://schemas.microsoft.com/office/drawing/2014/main" id="{DD0987EB-BD62-4AE4-8C15-C7EFD9603B86}"/>
              </a:ext>
            </a:extLst>
          </p:cNvPr>
          <p:cNvSpPr>
            <a:spLocks noGrp="1"/>
          </p:cNvSpPr>
          <p:nvPr>
            <p:ph sz="quarter" idx="21"/>
          </p:nvPr>
        </p:nvSpPr>
        <p:spPr/>
        <p:txBody>
          <a:bodyPr/>
          <a:lstStyle/>
          <a:p>
            <a:pPr marL="0" indent="0">
              <a:buNone/>
            </a:pPr>
            <a:r>
              <a:rPr lang="da-DK" altLang="da-DK" b="1" dirty="0"/>
              <a:t>Bekendtgørelse om vandløb § 12: Forslag til et projekt skal indeholde</a:t>
            </a:r>
          </a:p>
          <a:p>
            <a:r>
              <a:rPr lang="da-DK" altLang="da-DK" dirty="0"/>
              <a:t>1) en redegørelse om formålet med og en begrundelse for projektet,</a:t>
            </a:r>
          </a:p>
          <a:p>
            <a:r>
              <a:rPr lang="da-DK" altLang="da-DK" dirty="0"/>
              <a:t>2) fornødent oversigtskort og detailplaner,</a:t>
            </a:r>
          </a:p>
          <a:p>
            <a:r>
              <a:rPr lang="da-DK" altLang="da-DK" dirty="0"/>
              <a:t>3) oversigt over de af projektet omfattede ejendomme med fortegnelse over de grundejere og brugere, der ønskes inddraget i projektet,</a:t>
            </a:r>
          </a:p>
          <a:p>
            <a:r>
              <a:rPr lang="da-DK" altLang="da-DK" dirty="0"/>
              <a:t>4) overslag over udgifterne med forslag til fordeling af disse, og</a:t>
            </a:r>
          </a:p>
          <a:p>
            <a:r>
              <a:rPr lang="da-DK" altLang="da-DK" dirty="0"/>
              <a:t>5) en tidsplan for arbejdets udførelse.</a:t>
            </a:r>
          </a:p>
          <a:p>
            <a:endParaRPr lang="da-DK" dirty="0"/>
          </a:p>
        </p:txBody>
      </p:sp>
      <p:sp>
        <p:nvSpPr>
          <p:cNvPr id="4" name="Pladsholder til tekst 3">
            <a:extLst>
              <a:ext uri="{FF2B5EF4-FFF2-40B4-BE49-F238E27FC236}">
                <a16:creationId xmlns:a16="http://schemas.microsoft.com/office/drawing/2014/main" id="{CDFEBE2B-98BA-4EE9-81A5-ABAD4C3F36E2}"/>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DA1C33C2-BA8A-403B-A3EA-49354405A2F1}"/>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241033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E157C-F839-43F3-85FB-CFDE410023C7}"/>
              </a:ext>
            </a:extLst>
          </p:cNvPr>
          <p:cNvSpPr>
            <a:spLocks noGrp="1"/>
          </p:cNvSpPr>
          <p:nvPr>
            <p:ph type="title"/>
          </p:nvPr>
        </p:nvSpPr>
        <p:spPr/>
        <p:txBody>
          <a:bodyPr/>
          <a:lstStyle/>
          <a:p>
            <a:r>
              <a:rPr lang="da-DK" dirty="0"/>
              <a:t>Vandplanerne, målsætning – regulering af vandløb</a:t>
            </a:r>
          </a:p>
        </p:txBody>
      </p:sp>
      <p:sp>
        <p:nvSpPr>
          <p:cNvPr id="3" name="Pladsholder til indhold 2">
            <a:extLst>
              <a:ext uri="{FF2B5EF4-FFF2-40B4-BE49-F238E27FC236}">
                <a16:creationId xmlns:a16="http://schemas.microsoft.com/office/drawing/2014/main" id="{496E0AB6-D876-4812-B472-F7DB3FF649AB}"/>
              </a:ext>
            </a:extLst>
          </p:cNvPr>
          <p:cNvSpPr>
            <a:spLocks noGrp="1"/>
          </p:cNvSpPr>
          <p:nvPr>
            <p:ph sz="quarter" idx="21"/>
          </p:nvPr>
        </p:nvSpPr>
        <p:spPr/>
        <p:txBody>
          <a:bodyPr/>
          <a:lstStyle/>
          <a:p>
            <a:r>
              <a:rPr lang="da-DK" altLang="da-DK" b="1" dirty="0"/>
              <a:t>Bekendtgørelse om vandløb § 18:</a:t>
            </a:r>
          </a:p>
          <a:p>
            <a:r>
              <a:rPr lang="da-DK" dirty="0"/>
              <a:t>Vandløbsmyndigheden skal ved sin afgørelse tage hensyn til samtlige afvandingsinteresser ved vandløbet samt sikre, at projektet er foreneligt med hensynet til den miljømæssige målsætning, der er fastlagt for vandløbet</a:t>
            </a:r>
          </a:p>
        </p:txBody>
      </p:sp>
      <p:sp>
        <p:nvSpPr>
          <p:cNvPr id="4" name="Pladsholder til tekst 3">
            <a:extLst>
              <a:ext uri="{FF2B5EF4-FFF2-40B4-BE49-F238E27FC236}">
                <a16:creationId xmlns:a16="http://schemas.microsoft.com/office/drawing/2014/main" id="{FB64E773-CB94-4EF0-8340-AE7235B1524E}"/>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5C46171C-BB15-41F3-A2B5-1C04BF12EE3A}"/>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686731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F65B8-F7A1-4F18-97FE-0F4C734D8135}"/>
              </a:ext>
            </a:extLst>
          </p:cNvPr>
          <p:cNvSpPr>
            <a:spLocks noGrp="1"/>
          </p:cNvSpPr>
          <p:nvPr>
            <p:ph type="title"/>
          </p:nvPr>
        </p:nvSpPr>
        <p:spPr/>
        <p:txBody>
          <a:bodyPr/>
          <a:lstStyle/>
          <a:p>
            <a:r>
              <a:rPr lang="da-DK" dirty="0"/>
              <a:t>Proces – regulering af vandløb</a:t>
            </a:r>
          </a:p>
        </p:txBody>
      </p:sp>
      <p:sp>
        <p:nvSpPr>
          <p:cNvPr id="3" name="Pladsholder til indhold 2">
            <a:extLst>
              <a:ext uri="{FF2B5EF4-FFF2-40B4-BE49-F238E27FC236}">
                <a16:creationId xmlns:a16="http://schemas.microsoft.com/office/drawing/2014/main" id="{B8B29033-5FA4-40FB-BC3A-AD30DFBC8A38}"/>
              </a:ext>
            </a:extLst>
          </p:cNvPr>
          <p:cNvSpPr>
            <a:spLocks noGrp="1"/>
          </p:cNvSpPr>
          <p:nvPr>
            <p:ph sz="quarter" idx="21"/>
          </p:nvPr>
        </p:nvSpPr>
        <p:spPr/>
        <p:txBody>
          <a:bodyPr/>
          <a:lstStyle/>
          <a:p>
            <a:r>
              <a:rPr lang="da-DK" altLang="da-DK" dirty="0"/>
              <a:t>Hvis kommunen vælger at fremme projektet offentliggøres det</a:t>
            </a:r>
          </a:p>
          <a:p>
            <a:r>
              <a:rPr lang="da-DK" altLang="da-DK" dirty="0"/>
              <a:t>Der kan holdes møde om sagen, evt. offentligt møde</a:t>
            </a:r>
          </a:p>
          <a:p>
            <a:r>
              <a:rPr lang="da-DK" altLang="da-DK" dirty="0"/>
              <a:t>Godkendelse forudsætter eventuelle tilladelser i henhold til en række love </a:t>
            </a:r>
          </a:p>
          <a:p>
            <a:endParaRPr lang="da-DK" dirty="0"/>
          </a:p>
        </p:txBody>
      </p:sp>
      <p:sp>
        <p:nvSpPr>
          <p:cNvPr id="4" name="Pladsholder til tekst 3">
            <a:extLst>
              <a:ext uri="{FF2B5EF4-FFF2-40B4-BE49-F238E27FC236}">
                <a16:creationId xmlns:a16="http://schemas.microsoft.com/office/drawing/2014/main" id="{288E67C0-3CBA-4AC2-A263-1B55F506DC7C}"/>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E6FF252C-BA50-4DF7-99DA-F77BD841C614}"/>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785165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483EF-4638-4474-8C59-19276DE06850}"/>
              </a:ext>
            </a:extLst>
          </p:cNvPr>
          <p:cNvSpPr>
            <a:spLocks noGrp="1"/>
          </p:cNvSpPr>
          <p:nvPr>
            <p:ph type="title"/>
          </p:nvPr>
        </p:nvSpPr>
        <p:spPr>
          <a:xfrm>
            <a:off x="616877" y="375468"/>
            <a:ext cx="9385731" cy="711638"/>
          </a:xfrm>
        </p:spPr>
        <p:txBody>
          <a:bodyPr/>
          <a:lstStyle/>
          <a:p>
            <a:r>
              <a:rPr lang="da-DK" dirty="0"/>
              <a:t>Okkerloven</a:t>
            </a:r>
          </a:p>
        </p:txBody>
      </p:sp>
      <p:pic>
        <p:nvPicPr>
          <p:cNvPr id="6" name="Pladsholder til indhold 5">
            <a:extLst>
              <a:ext uri="{FF2B5EF4-FFF2-40B4-BE49-F238E27FC236}">
                <a16:creationId xmlns:a16="http://schemas.microsoft.com/office/drawing/2014/main" id="{1CBB5F8A-E066-4E51-A215-700D6C6A100B}"/>
              </a:ext>
            </a:extLst>
          </p:cNvPr>
          <p:cNvPicPr>
            <a:picLocks noGrp="1" noChangeAspect="1"/>
          </p:cNvPicPr>
          <p:nvPr>
            <p:ph sz="quarter" idx="21"/>
          </p:nvPr>
        </p:nvPicPr>
        <p:blipFill rotWithShape="1">
          <a:blip r:embed="rId2"/>
          <a:srcRect l="117" t="11489" r="41612" b="3879"/>
          <a:stretch/>
        </p:blipFill>
        <p:spPr>
          <a:xfrm>
            <a:off x="505097" y="1087106"/>
            <a:ext cx="10755086" cy="5133948"/>
          </a:xfrm>
          <a:prstGeom prst="rect">
            <a:avLst/>
          </a:prstGeom>
        </p:spPr>
      </p:pic>
      <p:sp>
        <p:nvSpPr>
          <p:cNvPr id="4" name="Pladsholder til tekst 3">
            <a:extLst>
              <a:ext uri="{FF2B5EF4-FFF2-40B4-BE49-F238E27FC236}">
                <a16:creationId xmlns:a16="http://schemas.microsoft.com/office/drawing/2014/main" id="{15B658FA-9E95-4140-AF48-9D9400E11975}"/>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D743838-D645-4AE5-9E44-2589ADC0DA01}"/>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81213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E8811-E8CD-438D-A6B9-03E9C18A1843}"/>
              </a:ext>
            </a:extLst>
          </p:cNvPr>
          <p:cNvSpPr>
            <a:spLocks noGrp="1"/>
          </p:cNvSpPr>
          <p:nvPr>
            <p:ph type="title"/>
          </p:nvPr>
        </p:nvSpPr>
        <p:spPr/>
        <p:txBody>
          <a:bodyPr/>
          <a:lstStyle/>
          <a:p>
            <a:r>
              <a:rPr lang="da-DK" dirty="0"/>
              <a:t>Okkerloven</a:t>
            </a:r>
          </a:p>
        </p:txBody>
      </p:sp>
      <p:sp>
        <p:nvSpPr>
          <p:cNvPr id="3" name="Pladsholder til indhold 2">
            <a:extLst>
              <a:ext uri="{FF2B5EF4-FFF2-40B4-BE49-F238E27FC236}">
                <a16:creationId xmlns:a16="http://schemas.microsoft.com/office/drawing/2014/main" id="{262E8EE9-4EC8-4830-8F13-B954F5B3E238}"/>
              </a:ext>
            </a:extLst>
          </p:cNvPr>
          <p:cNvSpPr>
            <a:spLocks noGrp="1"/>
          </p:cNvSpPr>
          <p:nvPr>
            <p:ph sz="quarter" idx="21"/>
          </p:nvPr>
        </p:nvSpPr>
        <p:spPr/>
        <p:txBody>
          <a:bodyPr/>
          <a:lstStyle/>
          <a:p>
            <a:r>
              <a:rPr lang="da-DK" altLang="da-DK" dirty="0" err="1"/>
              <a:t>Udgrøftning</a:t>
            </a:r>
            <a:r>
              <a:rPr lang="da-DK" altLang="da-DK" dirty="0"/>
              <a:t> og dræning må i bestemte områder ikke påbegyndes uden godkendelse (okkerklasser I, II og III)</a:t>
            </a:r>
          </a:p>
          <a:p>
            <a:r>
              <a:rPr lang="da-DK" altLang="da-DK" dirty="0" err="1"/>
              <a:t>Udgrøftning</a:t>
            </a:r>
            <a:r>
              <a:rPr lang="da-DK" altLang="da-DK" dirty="0"/>
              <a:t> og dræning: enhver aktivitet herunder ændring, vedligeholdelse og reparation, hvorved </a:t>
            </a:r>
            <a:r>
              <a:rPr lang="da-DK" altLang="da-DK" dirty="0" err="1"/>
              <a:t>grundvandstanden</a:t>
            </a:r>
            <a:r>
              <a:rPr lang="da-DK" altLang="da-DK" dirty="0"/>
              <a:t> sænkes i de nævnte områder</a:t>
            </a:r>
          </a:p>
          <a:p>
            <a:r>
              <a:rPr lang="da-DK" altLang="da-DK" dirty="0"/>
              <a:t>Ansøgning indgives til kommunen – særlige krav, herunder om undersøgelser af jordbund og grundvand og vurdering af okkerbelastning af vandløb m.v.</a:t>
            </a:r>
          </a:p>
          <a:p>
            <a:r>
              <a:rPr lang="da-DK" altLang="da-DK" dirty="0"/>
              <a:t>Mulighed for erstatning, hvis der gives afslag, jf. okkerlovens § 4.</a:t>
            </a:r>
          </a:p>
          <a:p>
            <a:endParaRPr lang="da-DK" dirty="0"/>
          </a:p>
        </p:txBody>
      </p:sp>
      <p:sp>
        <p:nvSpPr>
          <p:cNvPr id="4" name="Pladsholder til tekst 3">
            <a:extLst>
              <a:ext uri="{FF2B5EF4-FFF2-40B4-BE49-F238E27FC236}">
                <a16:creationId xmlns:a16="http://schemas.microsoft.com/office/drawing/2014/main" id="{93BB8E66-DEFA-48C5-9AC8-C5AEF2FDEAF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8EC92806-D38C-474F-ACB4-EB9A2C66CE6B}"/>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853988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7B6F0-696F-4F00-B44C-02345B145140}"/>
              </a:ext>
            </a:extLst>
          </p:cNvPr>
          <p:cNvSpPr>
            <a:spLocks noGrp="1"/>
          </p:cNvSpPr>
          <p:nvPr>
            <p:ph type="title"/>
          </p:nvPr>
        </p:nvSpPr>
        <p:spPr/>
        <p:txBody>
          <a:bodyPr/>
          <a:lstStyle/>
          <a:p>
            <a:r>
              <a:rPr lang="da-DK" dirty="0"/>
              <a:t>Habitatbekendtgørelsen § 6</a:t>
            </a:r>
          </a:p>
        </p:txBody>
      </p:sp>
      <p:sp>
        <p:nvSpPr>
          <p:cNvPr id="3" name="Pladsholder til indhold 2">
            <a:extLst>
              <a:ext uri="{FF2B5EF4-FFF2-40B4-BE49-F238E27FC236}">
                <a16:creationId xmlns:a16="http://schemas.microsoft.com/office/drawing/2014/main" id="{CF2FCDC8-7F55-4725-BC2B-D54591E8B3AD}"/>
              </a:ext>
            </a:extLst>
          </p:cNvPr>
          <p:cNvSpPr>
            <a:spLocks noGrp="1"/>
          </p:cNvSpPr>
          <p:nvPr>
            <p:ph sz="quarter" idx="21"/>
          </p:nvPr>
        </p:nvSpPr>
        <p:spPr/>
        <p:txBody>
          <a:bodyPr/>
          <a:lstStyle/>
          <a:p>
            <a:r>
              <a:rPr lang="da-DK" altLang="da-DK" dirty="0"/>
              <a:t>Er relevant, hvis der træffes afgørelse om vandløbsregulering (se § 7)</a:t>
            </a:r>
          </a:p>
          <a:p>
            <a:r>
              <a:rPr lang="da-DK" altLang="da-DK" dirty="0"/>
              <a:t>Er en del af beskyttelsen af habitatområder</a:t>
            </a:r>
          </a:p>
          <a:p>
            <a:r>
              <a:rPr lang="da-DK" altLang="da-DK" dirty="0"/>
              <a:t>Er ikke i sig selv en godkendelsesordning</a:t>
            </a:r>
          </a:p>
          <a:p>
            <a:r>
              <a:rPr lang="da-DK" altLang="da-DK" dirty="0"/>
              <a:t>Indeholder krav om, at der i forbindelse med, at der træffes afgørelse i medfør af en række bestemmelser, foretages en vurdering af, om et Natura-2000 område kan påvirkes væsentligt</a:t>
            </a:r>
          </a:p>
          <a:p>
            <a:r>
              <a:rPr lang="da-DK" altLang="da-DK" dirty="0"/>
              <a:t>Er det tilfældet, skal der foretages en konsekvensvurdering. Kun hvis vurderingen viser, at projektet ikke kan skade området, kan der meddeles tilladelse/godkendelse </a:t>
            </a:r>
          </a:p>
          <a:p>
            <a:endParaRPr lang="da-DK" altLang="da-DK" dirty="0"/>
          </a:p>
          <a:p>
            <a:r>
              <a:rPr lang="da-DK" altLang="da-DK" sz="3600" dirty="0"/>
              <a:t>Og husk VVM</a:t>
            </a:r>
          </a:p>
          <a:p>
            <a:endParaRPr lang="da-DK" dirty="0"/>
          </a:p>
        </p:txBody>
      </p:sp>
      <p:sp>
        <p:nvSpPr>
          <p:cNvPr id="4" name="Pladsholder til tekst 3">
            <a:extLst>
              <a:ext uri="{FF2B5EF4-FFF2-40B4-BE49-F238E27FC236}">
                <a16:creationId xmlns:a16="http://schemas.microsoft.com/office/drawing/2014/main" id="{29F73CEA-ECAB-4F6B-AF88-99BF8F134D04}"/>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966936AE-2E4F-4544-9697-E7FEB8F953C4}"/>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256625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7 Billeder\hbh\Naturkkurser\forår sommer sensommer 2015\kursus LMO 4.6\2015-06-04 14.42.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78221"/>
            <a:ext cx="12190413" cy="7635775"/>
          </a:xfrm>
          <a:prstGeom prst="rect">
            <a:avLst/>
          </a:prstGeom>
          <a:noFill/>
          <a:extLst>
            <a:ext uri="{909E8E84-426E-40DD-AFC4-6F175D3DCCD1}">
              <a14:hiddenFill xmlns:a14="http://schemas.microsoft.com/office/drawing/2010/main">
                <a:solidFill>
                  <a:srgbClr val="FFFFFF"/>
                </a:solidFill>
              </a14:hiddenFill>
            </a:ext>
          </a:extLst>
        </p:spPr>
      </p:pic>
      <p:pic>
        <p:nvPicPr>
          <p:cNvPr id="3" name="Pladsholder til indhold 6">
            <a:extLst>
              <a:ext uri="{FF2B5EF4-FFF2-40B4-BE49-F238E27FC236}">
                <a16:creationId xmlns:a16="http://schemas.microsoft.com/office/drawing/2014/main" id="{3BD643EE-A5D3-4353-AE4E-8AF21F6426D8}"/>
              </a:ext>
            </a:extLst>
          </p:cNvPr>
          <p:cNvPicPr>
            <a:picLocks noChangeAspect="1"/>
          </p:cNvPicPr>
          <p:nvPr/>
        </p:nvPicPr>
        <p:blipFill>
          <a:blip r:embed="rId4"/>
          <a:stretch>
            <a:fillRect/>
          </a:stretch>
        </p:blipFill>
        <p:spPr>
          <a:xfrm>
            <a:off x="239319" y="1797031"/>
            <a:ext cx="3709632" cy="4580531"/>
          </a:xfrm>
          <a:prstGeom prst="rect">
            <a:avLst/>
          </a:prstGeom>
        </p:spPr>
      </p:pic>
    </p:spTree>
    <p:extLst>
      <p:ext uri="{BB962C8B-B14F-4D97-AF65-F5344CB8AC3E}">
        <p14:creationId xmlns:p14="http://schemas.microsoft.com/office/powerpoint/2010/main" val="4276063378"/>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815" y="437712"/>
            <a:ext cx="6237944" cy="1490675"/>
          </a:xfrm>
        </p:spPr>
        <p:txBody>
          <a:bodyPr>
            <a:noAutofit/>
          </a:bodyPr>
          <a:lstStyle/>
          <a:p>
            <a:pPr algn="ctr"/>
            <a:r>
              <a:rPr lang="da-DK" dirty="0"/>
              <a:t>Naturpleje som driftsgren –</a:t>
            </a:r>
            <a:br>
              <a:rPr lang="da-DK" dirty="0"/>
            </a:br>
            <a:r>
              <a:rPr lang="da-DK" dirty="0"/>
              <a:t>Fokus på kvalitet og den gode historie</a:t>
            </a:r>
          </a:p>
        </p:txBody>
      </p:sp>
      <p:sp>
        <p:nvSpPr>
          <p:cNvPr id="4" name="Pladsholder til diasnummer 3"/>
          <p:cNvSpPr>
            <a:spLocks noGrp="1"/>
          </p:cNvSpPr>
          <p:nvPr>
            <p:ph type="sldNum" sz="quarter" idx="20"/>
          </p:nvPr>
        </p:nvSpPr>
        <p:spPr/>
        <p:txBody>
          <a:bodyPr/>
          <a:lstStyle/>
          <a:p>
            <a:pPr>
              <a:defRPr/>
            </a:pPr>
            <a:fld id="{C21184CA-CF82-4A4F-89A8-CEF063EB752F}" type="slidenum">
              <a:rPr lang="da-DK" smtClean="0"/>
              <a:pPr>
                <a:defRPr/>
              </a:pPr>
              <a:t>59</a:t>
            </a:fld>
            <a:r>
              <a:rPr lang="da-DK">
                <a:solidFill>
                  <a:schemeClr val="bg1"/>
                </a:solidFill>
              </a:rPr>
              <a:t>...</a:t>
            </a:r>
            <a:endParaRPr lang="da-DK" dirty="0"/>
          </a:p>
        </p:txBody>
      </p:sp>
      <p:pic>
        <p:nvPicPr>
          <p:cNvPr id="11" name="Picture 5" descr="S:\7 Billeder\hbh\Gårdbesøg\Naturplejetjek\første besøg\DSC_0040.JPG"/>
          <p:cNvPicPr>
            <a:picLocks noGrp="1" noChangeAspect="1" noChangeArrowheads="1"/>
          </p:cNvPicPr>
          <p:nvPr>
            <p:ph sz="quarter" idx="21"/>
          </p:nvPr>
        </p:nvPicPr>
        <p:blipFill>
          <a:blip r:embed="rId3" cstate="print">
            <a:extLst>
              <a:ext uri="{28A0092B-C50C-407E-A947-70E740481C1C}">
                <a14:useLocalDpi xmlns:a14="http://schemas.microsoft.com/office/drawing/2010/main" val="0"/>
              </a:ext>
            </a:extLst>
          </a:blip>
          <a:stretch>
            <a:fillRect/>
          </a:stretch>
        </p:blipFill>
        <p:spPr bwMode="auto">
          <a:xfrm>
            <a:off x="216767" y="2171875"/>
            <a:ext cx="6980044" cy="4685679"/>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7">
            <a:extLst>
              <a:ext uri="{FF2B5EF4-FFF2-40B4-BE49-F238E27FC236}">
                <a16:creationId xmlns:a16="http://schemas.microsoft.com/office/drawing/2014/main" id="{F1D6F220-59AC-450B-8FA7-3894414FD6B1}"/>
              </a:ext>
            </a:extLst>
          </p:cNvPr>
          <p:cNvSpPr>
            <a:spLocks noGrp="1"/>
          </p:cNvSpPr>
          <p:nvPr>
            <p:ph type="body" sz="quarter" idx="25"/>
          </p:nvPr>
        </p:nvSpPr>
        <p:spPr/>
        <p:txBody>
          <a:bodyPr/>
          <a:lstStyle/>
          <a:p>
            <a:endParaRPr lang="da-DK"/>
          </a:p>
        </p:txBody>
      </p:sp>
      <p:sp>
        <p:nvSpPr>
          <p:cNvPr id="6" name="Pladsholder til tekst 5">
            <a:extLst>
              <a:ext uri="{FF2B5EF4-FFF2-40B4-BE49-F238E27FC236}">
                <a16:creationId xmlns:a16="http://schemas.microsoft.com/office/drawing/2014/main" id="{58688711-0B7E-4138-BE44-5D22A263E57C}"/>
              </a:ext>
            </a:extLst>
          </p:cNvPr>
          <p:cNvSpPr>
            <a:spLocks noGrp="1"/>
          </p:cNvSpPr>
          <p:nvPr>
            <p:ph type="body" sz="quarter" idx="24"/>
          </p:nvPr>
        </p:nvSpPr>
        <p:spPr/>
        <p:txBody>
          <a:bodyPr/>
          <a:lstStyle/>
          <a:p>
            <a:endParaRPr lang="da-DK"/>
          </a:p>
        </p:txBody>
      </p:sp>
      <p:pic>
        <p:nvPicPr>
          <p:cNvPr id="7" name="Picture 3" descr="S:\7 Billeder\hbh\Gårdbesøg\Naturplejetjek\første besøg\DSC_0021.JPG"/>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7196811" y="446"/>
            <a:ext cx="4992809" cy="3505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S:\7 Billeder\hbh\Gårdbesøg\Naturplejetjek\første besøg\DSC_00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6812" y="3506026"/>
            <a:ext cx="4992809" cy="335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3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341B7-2EBE-48D7-9783-B0336FF903E0}"/>
              </a:ext>
            </a:extLst>
          </p:cNvPr>
          <p:cNvSpPr>
            <a:spLocks noGrp="1"/>
          </p:cNvSpPr>
          <p:nvPr>
            <p:ph type="title"/>
          </p:nvPr>
        </p:nvSpPr>
        <p:spPr/>
        <p:txBody>
          <a:bodyPr/>
          <a:lstStyle/>
          <a:p>
            <a:endParaRPr lang="da-DK"/>
          </a:p>
        </p:txBody>
      </p:sp>
      <p:sp>
        <p:nvSpPr>
          <p:cNvPr id="4" name="Pladsholder til dato 3">
            <a:extLst>
              <a:ext uri="{FF2B5EF4-FFF2-40B4-BE49-F238E27FC236}">
                <a16:creationId xmlns:a16="http://schemas.microsoft.com/office/drawing/2014/main" id="{72A4ECC9-0059-49A8-80F7-27B38BDF63D2}"/>
              </a:ext>
            </a:extLst>
          </p:cNvPr>
          <p:cNvSpPr>
            <a:spLocks noGrp="1"/>
          </p:cNvSpPr>
          <p:nvPr>
            <p:ph type="dt" sz="half" idx="13"/>
          </p:nvPr>
        </p:nvSpPr>
        <p:spPr/>
        <p:txBody>
          <a:bodyPr/>
          <a:lstStyle/>
          <a:p>
            <a:pPr>
              <a:defRPr/>
            </a:pPr>
            <a:endParaRPr lang="da-DK" dirty="0"/>
          </a:p>
        </p:txBody>
      </p:sp>
      <p:sp>
        <p:nvSpPr>
          <p:cNvPr id="5" name="Pladsholder til sidefod 4">
            <a:extLst>
              <a:ext uri="{FF2B5EF4-FFF2-40B4-BE49-F238E27FC236}">
                <a16:creationId xmlns:a16="http://schemas.microsoft.com/office/drawing/2014/main" id="{34320D6F-412A-4CE1-9343-48F6284FB02D}"/>
              </a:ext>
            </a:extLst>
          </p:cNvPr>
          <p:cNvSpPr>
            <a:spLocks noGrp="1"/>
          </p:cNvSpPr>
          <p:nvPr>
            <p:ph type="ftr" sz="quarter" idx="14"/>
          </p:nvPr>
        </p:nvSpPr>
        <p:spPr/>
        <p:txBody>
          <a:bodyPr/>
          <a:lstStyle/>
          <a:p>
            <a:endParaRPr lang="da-DK" dirty="0"/>
          </a:p>
        </p:txBody>
      </p:sp>
      <p:sp>
        <p:nvSpPr>
          <p:cNvPr id="6" name="Pladsholder til slidenummer 5">
            <a:extLst>
              <a:ext uri="{FF2B5EF4-FFF2-40B4-BE49-F238E27FC236}">
                <a16:creationId xmlns:a16="http://schemas.microsoft.com/office/drawing/2014/main" id="{036B59FC-A423-4547-9907-786308223D94}"/>
              </a:ext>
            </a:extLst>
          </p:cNvPr>
          <p:cNvSpPr>
            <a:spLocks noGrp="1"/>
          </p:cNvSpPr>
          <p:nvPr>
            <p:ph type="sldNum" sz="quarter" idx="15"/>
          </p:nvPr>
        </p:nvSpPr>
        <p:spPr/>
        <p:txBody>
          <a:bodyPr/>
          <a:lstStyle/>
          <a:p>
            <a:pPr>
              <a:defRPr/>
            </a:pPr>
            <a:fld id="{C21184CA-CF82-4A4F-89A8-CEF063EB752F}" type="slidenum">
              <a:rPr lang="da-DK" smtClean="0"/>
              <a:pPr>
                <a:defRPr/>
              </a:pPr>
              <a:t>6</a:t>
            </a:fld>
            <a:r>
              <a:rPr lang="da-DK">
                <a:solidFill>
                  <a:schemeClr val="bg1"/>
                </a:solidFill>
              </a:rPr>
              <a:t>..</a:t>
            </a:r>
            <a:endParaRPr lang="da-DK" dirty="0"/>
          </a:p>
        </p:txBody>
      </p:sp>
      <p:pic>
        <p:nvPicPr>
          <p:cNvPr id="7" name="Pladsholder til indhold 6">
            <a:extLst>
              <a:ext uri="{FF2B5EF4-FFF2-40B4-BE49-F238E27FC236}">
                <a16:creationId xmlns:a16="http://schemas.microsoft.com/office/drawing/2014/main" id="{25D60A47-5E26-47E0-BF59-87F2C40C7D4D}"/>
              </a:ext>
            </a:extLst>
          </p:cNvPr>
          <p:cNvPicPr>
            <a:picLocks noGrp="1" noChangeAspect="1"/>
          </p:cNvPicPr>
          <p:nvPr>
            <p:ph sz="quarter" idx="12"/>
          </p:nvPr>
        </p:nvPicPr>
        <p:blipFill>
          <a:blip r:embed="rId2"/>
          <a:stretch>
            <a:fillRect/>
          </a:stretch>
        </p:blipFill>
        <p:spPr>
          <a:xfrm>
            <a:off x="335316" y="447"/>
            <a:ext cx="11855096" cy="6851030"/>
          </a:xfrm>
          <a:prstGeom prst="rect">
            <a:avLst/>
          </a:prstGeom>
        </p:spPr>
      </p:pic>
      <p:pic>
        <p:nvPicPr>
          <p:cNvPr id="8" name="Billede 7">
            <a:extLst>
              <a:ext uri="{FF2B5EF4-FFF2-40B4-BE49-F238E27FC236}">
                <a16:creationId xmlns:a16="http://schemas.microsoft.com/office/drawing/2014/main" id="{8624C67F-86D0-4CC0-9F4E-708F6BE13EF4}"/>
              </a:ext>
            </a:extLst>
          </p:cNvPr>
          <p:cNvPicPr>
            <a:picLocks noChangeAspect="1"/>
          </p:cNvPicPr>
          <p:nvPr/>
        </p:nvPicPr>
        <p:blipFill>
          <a:blip r:embed="rId3"/>
          <a:stretch>
            <a:fillRect/>
          </a:stretch>
        </p:blipFill>
        <p:spPr>
          <a:xfrm>
            <a:off x="10174451" y="9956"/>
            <a:ext cx="2015961" cy="3510623"/>
          </a:xfrm>
          <a:prstGeom prst="rect">
            <a:avLst/>
          </a:prstGeom>
        </p:spPr>
      </p:pic>
    </p:spTree>
    <p:extLst>
      <p:ext uri="{BB962C8B-B14F-4D97-AF65-F5344CB8AC3E}">
        <p14:creationId xmlns:p14="http://schemas.microsoft.com/office/powerpoint/2010/main" val="213122470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004B1-9F0C-46FB-8B6C-DD2EA4AD3EE4}"/>
              </a:ext>
            </a:extLst>
          </p:cNvPr>
          <p:cNvSpPr>
            <a:spLocks noGrp="1"/>
          </p:cNvSpPr>
          <p:nvPr>
            <p:ph type="title"/>
          </p:nvPr>
        </p:nvSpPr>
        <p:spPr/>
        <p:txBody>
          <a:bodyPr/>
          <a:lstStyle/>
          <a:p>
            <a:r>
              <a:rPr lang="en-US" dirty="0" err="1"/>
              <a:t>Muligheder</a:t>
            </a:r>
            <a:r>
              <a:rPr lang="en-US" dirty="0"/>
              <a:t> for </a:t>
            </a:r>
            <a:r>
              <a:rPr lang="en-US" dirty="0" err="1"/>
              <a:t>nye</a:t>
            </a:r>
            <a:r>
              <a:rPr lang="en-US" dirty="0"/>
              <a:t> </a:t>
            </a:r>
            <a:r>
              <a:rPr lang="en-US" dirty="0" err="1"/>
              <a:t>tilsagn</a:t>
            </a:r>
            <a:r>
              <a:rPr lang="en-US" dirty="0"/>
              <a:t>?</a:t>
            </a:r>
            <a:endParaRPr lang="da-DK" dirty="0"/>
          </a:p>
        </p:txBody>
      </p:sp>
      <p:sp>
        <p:nvSpPr>
          <p:cNvPr id="3" name="Pladsholder til indhold 2">
            <a:extLst>
              <a:ext uri="{FF2B5EF4-FFF2-40B4-BE49-F238E27FC236}">
                <a16:creationId xmlns:a16="http://schemas.microsoft.com/office/drawing/2014/main" id="{59E920BE-ADA5-44E7-BC95-185B8190647E}"/>
              </a:ext>
            </a:extLst>
          </p:cNvPr>
          <p:cNvSpPr>
            <a:spLocks noGrp="1"/>
          </p:cNvSpPr>
          <p:nvPr>
            <p:ph sz="quarter" idx="21"/>
          </p:nvPr>
        </p:nvSpPr>
        <p:spPr/>
        <p:txBody>
          <a:bodyPr/>
          <a:lstStyle/>
          <a:p>
            <a:pPr marL="457154" indent="-457154">
              <a:buFont typeface="Arial" panose="020B0604020202020204" pitchFamily="34" charset="0"/>
              <a:buChar char="•"/>
            </a:pPr>
            <a:r>
              <a:rPr lang="en-US" dirty="0" err="1"/>
              <a:t>Hydrologi</a:t>
            </a:r>
            <a:r>
              <a:rPr lang="en-US" dirty="0"/>
              <a:t> </a:t>
            </a:r>
            <a:r>
              <a:rPr lang="en-US" dirty="0" err="1"/>
              <a:t>projekt</a:t>
            </a:r>
            <a:endParaRPr lang="en-US" dirty="0"/>
          </a:p>
          <a:p>
            <a:pPr marL="457154" indent="-457154">
              <a:buFont typeface="Arial" panose="020B0604020202020204" pitchFamily="34" charset="0"/>
              <a:buChar char="•"/>
            </a:pPr>
            <a:r>
              <a:rPr lang="en-US" dirty="0" err="1"/>
              <a:t>Tilskud</a:t>
            </a:r>
            <a:r>
              <a:rPr lang="en-US" dirty="0"/>
              <a:t> </a:t>
            </a:r>
            <a:r>
              <a:rPr lang="en-US" dirty="0" err="1"/>
              <a:t>til</a:t>
            </a:r>
            <a:r>
              <a:rPr lang="en-US" dirty="0"/>
              <a:t> </a:t>
            </a:r>
            <a:r>
              <a:rPr lang="en-US" dirty="0" err="1"/>
              <a:t>pleje</a:t>
            </a:r>
            <a:r>
              <a:rPr lang="en-US" dirty="0"/>
              <a:t> </a:t>
            </a:r>
            <a:r>
              <a:rPr lang="en-US" dirty="0" err="1"/>
              <a:t>af</a:t>
            </a:r>
            <a:r>
              <a:rPr lang="en-US" dirty="0"/>
              <a:t> </a:t>
            </a:r>
            <a:r>
              <a:rPr lang="en-US" dirty="0" err="1"/>
              <a:t>græs</a:t>
            </a:r>
            <a:r>
              <a:rPr lang="en-US" dirty="0"/>
              <a:t>- </a:t>
            </a:r>
            <a:r>
              <a:rPr lang="en-US" dirty="0" err="1"/>
              <a:t>og</a:t>
            </a:r>
            <a:r>
              <a:rPr lang="en-US" dirty="0"/>
              <a:t> </a:t>
            </a:r>
            <a:r>
              <a:rPr lang="en-US" dirty="0" err="1"/>
              <a:t>naturarealer</a:t>
            </a:r>
            <a:endParaRPr lang="da-DK" dirty="0"/>
          </a:p>
          <a:p>
            <a:endParaRPr lang="da-DK" dirty="0"/>
          </a:p>
        </p:txBody>
      </p:sp>
      <p:sp>
        <p:nvSpPr>
          <p:cNvPr id="4" name="Pladsholder til tekst 3">
            <a:extLst>
              <a:ext uri="{FF2B5EF4-FFF2-40B4-BE49-F238E27FC236}">
                <a16:creationId xmlns:a16="http://schemas.microsoft.com/office/drawing/2014/main" id="{26E1FCC8-2412-4A05-ADD6-D2781036B9CC}"/>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DF1985CA-89A9-4DAC-8BDD-56A8B124AD81}"/>
              </a:ext>
            </a:extLst>
          </p:cNvPr>
          <p:cNvSpPr>
            <a:spLocks noGrp="1"/>
          </p:cNvSpPr>
          <p:nvPr>
            <p:ph type="body" sz="quarter" idx="24"/>
          </p:nvPr>
        </p:nvSpPr>
        <p:spPr/>
        <p:txBody>
          <a:bodyPr/>
          <a:lstStyle/>
          <a:p>
            <a:endParaRPr lang="da-DK"/>
          </a:p>
        </p:txBody>
      </p:sp>
      <p:pic>
        <p:nvPicPr>
          <p:cNvPr id="6" name="Pladsholder til indhold 7">
            <a:extLst>
              <a:ext uri="{FF2B5EF4-FFF2-40B4-BE49-F238E27FC236}">
                <a16:creationId xmlns:a16="http://schemas.microsoft.com/office/drawing/2014/main" id="{5067B2BB-F180-4827-80E1-17076BC26ED1}"/>
              </a:ext>
            </a:extLst>
          </p:cNvPr>
          <p:cNvPicPr>
            <a:picLocks noChangeAspect="1"/>
          </p:cNvPicPr>
          <p:nvPr/>
        </p:nvPicPr>
        <p:blipFill>
          <a:blip r:embed="rId2"/>
          <a:stretch>
            <a:fillRect/>
          </a:stretch>
        </p:blipFill>
        <p:spPr>
          <a:xfrm>
            <a:off x="7803733" y="1375985"/>
            <a:ext cx="4147361" cy="53169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1975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96C06-1A4C-4707-B7B9-D8BB8BB54CD6}"/>
              </a:ext>
            </a:extLst>
          </p:cNvPr>
          <p:cNvSpPr>
            <a:spLocks noGrp="1"/>
          </p:cNvSpPr>
          <p:nvPr>
            <p:ph type="title"/>
          </p:nvPr>
        </p:nvSpPr>
        <p:spPr/>
        <p:txBody>
          <a:bodyPr/>
          <a:lstStyle/>
          <a:p>
            <a:r>
              <a:rPr lang="da-DK" altLang="da-DK" dirty="0">
                <a:solidFill>
                  <a:srgbClr val="09562C"/>
                </a:solidFill>
                <a:latin typeface="Arial" charset="0"/>
                <a:cs typeface="Arial" charset="0"/>
              </a:rPr>
              <a:t>Tilskud til Pleje af græs- og naturarealer  - satser i 2018</a:t>
            </a:r>
            <a:endParaRPr lang="da-DK" dirty="0"/>
          </a:p>
        </p:txBody>
      </p:sp>
      <p:sp>
        <p:nvSpPr>
          <p:cNvPr id="4" name="Pladsholder til tekst 3">
            <a:extLst>
              <a:ext uri="{FF2B5EF4-FFF2-40B4-BE49-F238E27FC236}">
                <a16:creationId xmlns:a16="http://schemas.microsoft.com/office/drawing/2014/main" id="{3AD74868-E96D-4090-95B0-FDAA3CF6A8AB}"/>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EA86F70-0CD2-4FBA-8209-F5EC7A2C05AE}"/>
              </a:ext>
            </a:extLst>
          </p:cNvPr>
          <p:cNvSpPr>
            <a:spLocks noGrp="1"/>
          </p:cNvSpPr>
          <p:nvPr>
            <p:ph type="body" sz="quarter" idx="24"/>
          </p:nvPr>
        </p:nvSpPr>
        <p:spPr/>
        <p:txBody>
          <a:bodyPr/>
          <a:lstStyle/>
          <a:p>
            <a:endParaRPr lang="da-DK"/>
          </a:p>
        </p:txBody>
      </p:sp>
      <p:sp>
        <p:nvSpPr>
          <p:cNvPr id="6" name="Pladsholder til indhold 1">
            <a:extLst>
              <a:ext uri="{FF2B5EF4-FFF2-40B4-BE49-F238E27FC236}">
                <a16:creationId xmlns:a16="http://schemas.microsoft.com/office/drawing/2014/main" id="{031CDD0D-9541-41FD-9CDA-02D1A4993447}"/>
              </a:ext>
            </a:extLst>
          </p:cNvPr>
          <p:cNvSpPr>
            <a:spLocks noGrp="1"/>
          </p:cNvSpPr>
          <p:nvPr>
            <p:ph sz="quarter" idx="4294967295"/>
          </p:nvPr>
        </p:nvSpPr>
        <p:spPr>
          <a:xfrm>
            <a:off x="812695" y="1485360"/>
            <a:ext cx="9949155" cy="4247598"/>
          </a:xfrm>
          <a:prstGeom prst="rect">
            <a:avLst/>
          </a:prstGeom>
        </p:spPr>
        <p:txBody>
          <a:bodyPr/>
          <a:lstStyle/>
          <a:p>
            <a:r>
              <a:rPr lang="da-DK" altLang="da-DK" sz="2400" b="1" dirty="0"/>
              <a:t>Arealer med Grundbetaling</a:t>
            </a:r>
          </a:p>
          <a:p>
            <a:endParaRPr lang="da-DK" dirty="0"/>
          </a:p>
        </p:txBody>
      </p:sp>
      <p:graphicFrame>
        <p:nvGraphicFramePr>
          <p:cNvPr id="7" name="Tabel 6">
            <a:extLst>
              <a:ext uri="{FF2B5EF4-FFF2-40B4-BE49-F238E27FC236}">
                <a16:creationId xmlns:a16="http://schemas.microsoft.com/office/drawing/2014/main" id="{7896D9F2-5C19-475F-8484-F48004D68A5E}"/>
              </a:ext>
            </a:extLst>
          </p:cNvPr>
          <p:cNvGraphicFramePr>
            <a:graphicFrameLocks noGrp="1"/>
          </p:cNvGraphicFramePr>
          <p:nvPr>
            <p:extLst/>
          </p:nvPr>
        </p:nvGraphicFramePr>
        <p:xfrm>
          <a:off x="944703" y="1989027"/>
          <a:ext cx="10285660" cy="1599630"/>
        </p:xfrm>
        <a:graphic>
          <a:graphicData uri="http://schemas.openxmlformats.org/drawingml/2006/table">
            <a:tbl>
              <a:tblPr firstRow="1" bandRow="1">
                <a:tableStyleId>{6E25E649-3F16-4E02-A733-19D2CDBF48F0}</a:tableStyleId>
              </a:tblPr>
              <a:tblGrid>
                <a:gridCol w="6623873">
                  <a:extLst>
                    <a:ext uri="{9D8B030D-6E8A-4147-A177-3AD203B41FA5}">
                      <a16:colId xmlns:a16="http://schemas.microsoft.com/office/drawing/2014/main" val="20000"/>
                    </a:ext>
                  </a:extLst>
                </a:gridCol>
                <a:gridCol w="3661787">
                  <a:extLst>
                    <a:ext uri="{9D8B030D-6E8A-4147-A177-3AD203B41FA5}">
                      <a16:colId xmlns:a16="http://schemas.microsoft.com/office/drawing/2014/main" val="20001"/>
                    </a:ext>
                  </a:extLst>
                </a:gridCol>
              </a:tblGrid>
              <a:tr h="533157">
                <a:tc>
                  <a:txBody>
                    <a:bodyPr/>
                    <a:lstStyle/>
                    <a:p>
                      <a:r>
                        <a:rPr lang="da-DK" sz="2700" dirty="0"/>
                        <a:t>Forpligtigelse </a:t>
                      </a:r>
                      <a:endParaRPr lang="da-DK" sz="2700" b="1" dirty="0">
                        <a:latin typeface="Arial" pitchFamily="34" charset="0"/>
                        <a:cs typeface="Arial" pitchFamily="34" charset="0"/>
                      </a:endParaRPr>
                    </a:p>
                  </a:txBody>
                  <a:tcPr marL="121904" marR="121904" marT="60865" marB="60865" anchor="ctr">
                    <a:solidFill>
                      <a:srgbClr val="09562C"/>
                    </a:solidFill>
                  </a:tcPr>
                </a:tc>
                <a:tc>
                  <a:txBody>
                    <a:bodyPr/>
                    <a:lstStyle/>
                    <a:p>
                      <a:pPr algn="ctr" fontAlgn="t"/>
                      <a:r>
                        <a:rPr lang="da-DK" sz="2700" dirty="0">
                          <a:effectLst/>
                        </a:rPr>
                        <a:t>Tilskud </a:t>
                      </a:r>
                      <a:endParaRPr lang="da-DK" sz="2700" b="1" dirty="0">
                        <a:effectLst/>
                        <a:latin typeface="Arial" pitchFamily="34" charset="0"/>
                        <a:cs typeface="Arial" pitchFamily="34" charset="0"/>
                      </a:endParaRPr>
                    </a:p>
                  </a:txBody>
                  <a:tcPr marL="121904" marR="121904" marT="60865" marB="60865">
                    <a:solidFill>
                      <a:srgbClr val="09562C"/>
                    </a:solidFill>
                  </a:tcPr>
                </a:tc>
                <a:extLst>
                  <a:ext uri="{0D108BD9-81ED-4DB2-BD59-A6C34878D82A}">
                    <a16:rowId xmlns:a16="http://schemas.microsoft.com/office/drawing/2014/main" val="10000"/>
                  </a:ext>
                </a:extLst>
              </a:tr>
              <a:tr h="533157">
                <a:tc>
                  <a:txBody>
                    <a:bodyPr/>
                    <a:lstStyle/>
                    <a:p>
                      <a:r>
                        <a:rPr lang="da-DK" sz="2700" dirty="0"/>
                        <a:t>Slæt </a:t>
                      </a:r>
                      <a:endParaRPr lang="da-DK" sz="2700" dirty="0">
                        <a:latin typeface="Arial" pitchFamily="34" charset="0"/>
                        <a:cs typeface="Arial" pitchFamily="34" charset="0"/>
                      </a:endParaRPr>
                    </a:p>
                  </a:txBody>
                  <a:tcPr marL="121904" marR="121904" marT="60865" marB="60865" anchor="ctr"/>
                </a:tc>
                <a:tc>
                  <a:txBody>
                    <a:bodyPr/>
                    <a:lstStyle/>
                    <a:p>
                      <a:pPr algn="r" fontAlgn="t"/>
                      <a:r>
                        <a:rPr lang="da-DK" sz="2700" dirty="0">
                          <a:effectLst/>
                        </a:rPr>
                        <a:t>850 kr. pr. ha </a:t>
                      </a:r>
                      <a:endParaRPr lang="da-DK" sz="2700" dirty="0">
                        <a:effectLst/>
                        <a:latin typeface="Arial" pitchFamily="34" charset="0"/>
                        <a:cs typeface="Arial" pitchFamily="34" charset="0"/>
                      </a:endParaRPr>
                    </a:p>
                  </a:txBody>
                  <a:tcPr marL="121904" marR="121904" marT="60865" marB="60865"/>
                </a:tc>
                <a:extLst>
                  <a:ext uri="{0D108BD9-81ED-4DB2-BD59-A6C34878D82A}">
                    <a16:rowId xmlns:a16="http://schemas.microsoft.com/office/drawing/2014/main" val="10001"/>
                  </a:ext>
                </a:extLst>
              </a:tr>
              <a:tr h="533157">
                <a:tc>
                  <a:txBody>
                    <a:bodyPr/>
                    <a:lstStyle/>
                    <a:p>
                      <a:r>
                        <a:rPr lang="da-DK" sz="2700" dirty="0"/>
                        <a:t>Afgræsning</a:t>
                      </a:r>
                      <a:endParaRPr lang="da-DK" sz="2700" dirty="0">
                        <a:latin typeface="Arial" pitchFamily="34" charset="0"/>
                        <a:cs typeface="Arial" pitchFamily="34" charset="0"/>
                      </a:endParaRPr>
                    </a:p>
                  </a:txBody>
                  <a:tcPr marL="121904" marR="121904" marT="60865" marB="60865" anchor="ctr"/>
                </a:tc>
                <a:tc>
                  <a:txBody>
                    <a:bodyPr/>
                    <a:lstStyle/>
                    <a:p>
                      <a:pPr algn="r" fontAlgn="t"/>
                      <a:r>
                        <a:rPr lang="da-DK" sz="2700" dirty="0">
                          <a:effectLst/>
                        </a:rPr>
                        <a:t>1.650 kr. pr. ha </a:t>
                      </a:r>
                      <a:endParaRPr lang="da-DK" sz="2700" dirty="0">
                        <a:effectLst/>
                        <a:latin typeface="Arial" pitchFamily="34" charset="0"/>
                        <a:cs typeface="Arial" pitchFamily="34" charset="0"/>
                      </a:endParaRPr>
                    </a:p>
                  </a:txBody>
                  <a:tcPr marL="121904" marR="121904" marT="60865" marB="60865"/>
                </a:tc>
                <a:extLst>
                  <a:ext uri="{0D108BD9-81ED-4DB2-BD59-A6C34878D82A}">
                    <a16:rowId xmlns:a16="http://schemas.microsoft.com/office/drawing/2014/main" val="10002"/>
                  </a:ext>
                </a:extLst>
              </a:tr>
            </a:tbl>
          </a:graphicData>
        </a:graphic>
      </p:graphicFrame>
      <p:graphicFrame>
        <p:nvGraphicFramePr>
          <p:cNvPr id="8" name="Tabel 7">
            <a:extLst>
              <a:ext uri="{FF2B5EF4-FFF2-40B4-BE49-F238E27FC236}">
                <a16:creationId xmlns:a16="http://schemas.microsoft.com/office/drawing/2014/main" id="{4F7F5C68-42FE-4A1D-903C-CCA9E388A938}"/>
              </a:ext>
            </a:extLst>
          </p:cNvPr>
          <p:cNvGraphicFramePr>
            <a:graphicFrameLocks noGrp="1"/>
          </p:cNvGraphicFramePr>
          <p:nvPr>
            <p:extLst/>
          </p:nvPr>
        </p:nvGraphicFramePr>
        <p:xfrm>
          <a:off x="993446" y="4436197"/>
          <a:ext cx="10285660" cy="1600152"/>
        </p:xfrm>
        <a:graphic>
          <a:graphicData uri="http://schemas.openxmlformats.org/drawingml/2006/table">
            <a:tbl>
              <a:tblPr firstRow="1" bandRow="1">
                <a:tableStyleId>{6E25E649-3F16-4E02-A733-19D2CDBF48F0}</a:tableStyleId>
              </a:tblPr>
              <a:tblGrid>
                <a:gridCol w="6623873">
                  <a:extLst>
                    <a:ext uri="{9D8B030D-6E8A-4147-A177-3AD203B41FA5}">
                      <a16:colId xmlns:a16="http://schemas.microsoft.com/office/drawing/2014/main" val="20000"/>
                    </a:ext>
                  </a:extLst>
                </a:gridCol>
                <a:gridCol w="3661787">
                  <a:extLst>
                    <a:ext uri="{9D8B030D-6E8A-4147-A177-3AD203B41FA5}">
                      <a16:colId xmlns:a16="http://schemas.microsoft.com/office/drawing/2014/main" val="20001"/>
                    </a:ext>
                  </a:extLst>
                </a:gridCol>
              </a:tblGrid>
              <a:tr h="533331">
                <a:tc>
                  <a:txBody>
                    <a:bodyPr/>
                    <a:lstStyle/>
                    <a:p>
                      <a:r>
                        <a:rPr lang="da-DK" sz="2700" dirty="0"/>
                        <a:t>Forpligtigelse </a:t>
                      </a:r>
                      <a:endParaRPr lang="da-DK" sz="2700" b="1" dirty="0"/>
                    </a:p>
                  </a:txBody>
                  <a:tcPr marL="121904" marR="121904" marT="60952" marB="60952" anchor="ctr">
                    <a:solidFill>
                      <a:srgbClr val="09562C"/>
                    </a:solidFill>
                  </a:tcPr>
                </a:tc>
                <a:tc>
                  <a:txBody>
                    <a:bodyPr/>
                    <a:lstStyle/>
                    <a:p>
                      <a:pPr algn="ctr" fontAlgn="t"/>
                      <a:r>
                        <a:rPr lang="da-DK" sz="2700" dirty="0">
                          <a:effectLst/>
                        </a:rPr>
                        <a:t>Tilskud </a:t>
                      </a:r>
                      <a:endParaRPr lang="da-DK" sz="2700" b="1" dirty="0">
                        <a:effectLst/>
                      </a:endParaRPr>
                    </a:p>
                  </a:txBody>
                  <a:tcPr marL="121904" marR="121904" marT="60952" marB="60952">
                    <a:solidFill>
                      <a:srgbClr val="09562C"/>
                    </a:solidFill>
                  </a:tcPr>
                </a:tc>
                <a:extLst>
                  <a:ext uri="{0D108BD9-81ED-4DB2-BD59-A6C34878D82A}">
                    <a16:rowId xmlns:a16="http://schemas.microsoft.com/office/drawing/2014/main" val="10000"/>
                  </a:ext>
                </a:extLst>
              </a:tr>
              <a:tr h="533331">
                <a:tc>
                  <a:txBody>
                    <a:bodyPr/>
                    <a:lstStyle/>
                    <a:p>
                      <a:r>
                        <a:rPr lang="da-DK" sz="2700" dirty="0"/>
                        <a:t>Slæt </a:t>
                      </a:r>
                    </a:p>
                  </a:txBody>
                  <a:tcPr marL="121904" marR="121904" marT="60952" marB="60952" anchor="ctr"/>
                </a:tc>
                <a:tc>
                  <a:txBody>
                    <a:bodyPr/>
                    <a:lstStyle/>
                    <a:p>
                      <a:pPr algn="r" fontAlgn="t"/>
                      <a:r>
                        <a:rPr lang="da-DK" sz="2700" dirty="0">
                          <a:effectLst/>
                        </a:rPr>
                        <a:t>1.050 kr. pr. ha </a:t>
                      </a:r>
                    </a:p>
                  </a:txBody>
                  <a:tcPr marL="121904" marR="121904" marT="60952" marB="60952"/>
                </a:tc>
                <a:extLst>
                  <a:ext uri="{0D108BD9-81ED-4DB2-BD59-A6C34878D82A}">
                    <a16:rowId xmlns:a16="http://schemas.microsoft.com/office/drawing/2014/main" val="10001"/>
                  </a:ext>
                </a:extLst>
              </a:tr>
              <a:tr h="533331">
                <a:tc>
                  <a:txBody>
                    <a:bodyPr/>
                    <a:lstStyle/>
                    <a:p>
                      <a:r>
                        <a:rPr lang="da-DK" sz="2700" dirty="0"/>
                        <a:t>Afgræsning</a:t>
                      </a:r>
                    </a:p>
                  </a:txBody>
                  <a:tcPr marL="121904" marR="121904" marT="60952" marB="60952" anchor="ctr"/>
                </a:tc>
                <a:tc>
                  <a:txBody>
                    <a:bodyPr/>
                    <a:lstStyle/>
                    <a:p>
                      <a:pPr algn="r" fontAlgn="t"/>
                      <a:r>
                        <a:rPr lang="da-DK" sz="2700" dirty="0">
                          <a:effectLst/>
                        </a:rPr>
                        <a:t>2.600 kr. pr. ha </a:t>
                      </a:r>
                    </a:p>
                  </a:txBody>
                  <a:tcPr marL="121904" marR="121904" marT="60952" marB="60952"/>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116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quarter" idx="12"/>
          </p:nvPr>
        </p:nvSpPr>
        <p:spPr>
          <a:xfrm>
            <a:off x="3983248" y="1604673"/>
            <a:ext cx="7729159" cy="4056286"/>
          </a:xfrm>
        </p:spPr>
        <p:txBody>
          <a:bodyPr>
            <a:normAutofit/>
          </a:bodyPr>
          <a:lstStyle/>
          <a:p>
            <a:r>
              <a:rPr lang="da-DK" b="1" dirty="0"/>
              <a:t>Slæt </a:t>
            </a:r>
            <a:r>
              <a:rPr lang="da-DK" dirty="0"/>
              <a:t>(= plantematerialet fjernes)</a:t>
            </a:r>
          </a:p>
          <a:p>
            <a:r>
              <a:rPr lang="da-DK" b="1" dirty="0"/>
              <a:t>1. maj – 20. juni: </a:t>
            </a:r>
            <a:r>
              <a:rPr lang="da-DK" dirty="0"/>
              <a:t>Ingen slåning. Ingen afpudsning</a:t>
            </a:r>
          </a:p>
          <a:p>
            <a:endParaRPr lang="da-DK" b="1" dirty="0"/>
          </a:p>
          <a:p>
            <a:r>
              <a:rPr lang="da-DK" b="1" dirty="0"/>
              <a:t>Slæt fra 21. juni – 15. september:</a:t>
            </a:r>
            <a:r>
              <a:rPr lang="da-DK" dirty="0"/>
              <a:t> Afgræsning kan ikke erstatte slæt, men ok at arealerne også afgræsses (for tilsagn fra 2015 og frem)</a:t>
            </a:r>
          </a:p>
          <a:p>
            <a:endParaRPr lang="da-DK" dirty="0"/>
          </a:p>
        </p:txBody>
      </p:sp>
      <p:sp>
        <p:nvSpPr>
          <p:cNvPr id="4" name="Pladsholder til dato 3"/>
          <p:cNvSpPr>
            <a:spLocks noGrp="1"/>
          </p:cNvSpPr>
          <p:nvPr>
            <p:ph type="dt" sz="half" idx="13"/>
          </p:nvPr>
        </p:nvSpPr>
        <p:spPr/>
        <p:txBody>
          <a:bodyPr/>
          <a:lstStyle/>
          <a:p>
            <a:pPr>
              <a:defRPr/>
            </a:pPr>
            <a:endParaRPr lang="da-DK" dirty="0"/>
          </a:p>
        </p:txBody>
      </p:sp>
      <p:sp>
        <p:nvSpPr>
          <p:cNvPr id="5" name="Pladsholder til sidefod 4"/>
          <p:cNvSpPr>
            <a:spLocks noGrp="1"/>
          </p:cNvSpPr>
          <p:nvPr>
            <p:ph type="ftr" sz="quarter" idx="14"/>
          </p:nvPr>
        </p:nvSpPr>
        <p:spPr/>
        <p:txBody>
          <a:bodyPr/>
          <a:lstStyle/>
          <a:p>
            <a:endParaRPr lang="da-DK" dirty="0"/>
          </a:p>
        </p:txBody>
      </p:sp>
      <p:sp>
        <p:nvSpPr>
          <p:cNvPr id="6" name="Pladsholder til diasnummer 5"/>
          <p:cNvSpPr>
            <a:spLocks noGrp="1"/>
          </p:cNvSpPr>
          <p:nvPr>
            <p:ph type="sldNum" sz="quarter" idx="15"/>
          </p:nvPr>
        </p:nvSpPr>
        <p:spPr/>
        <p:txBody>
          <a:bodyPr/>
          <a:lstStyle/>
          <a:p>
            <a:pPr>
              <a:defRPr/>
            </a:pPr>
            <a:fld id="{C21184CA-CF82-4A4F-89A8-CEF063EB752F}" type="slidenum">
              <a:rPr lang="da-DK" smtClean="0"/>
              <a:pPr>
                <a:defRPr/>
              </a:pPr>
              <a:t>9</a:t>
            </a:fld>
            <a:r>
              <a:rPr lang="da-DK">
                <a:solidFill>
                  <a:schemeClr val="bg1"/>
                </a:solidFill>
              </a:rPr>
              <a:t>..</a:t>
            </a:r>
            <a:endParaRPr lang="da-DK" dirty="0"/>
          </a:p>
        </p:txBody>
      </p:sp>
      <p:pic>
        <p:nvPicPr>
          <p:cNvPr id="1027" name="Picture 3" descr="S:\7 Billeder\hbh\Naturkkurser\kurser 2017\temadag rådgivere Arreskov sø\DSC_00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04" r="32846"/>
          <a:stretch/>
        </p:blipFill>
        <p:spPr bwMode="auto">
          <a:xfrm>
            <a:off x="0" y="447"/>
            <a:ext cx="3682520" cy="685710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891136" y="279282"/>
            <a:ext cx="7554100" cy="1325390"/>
          </a:xfrm>
        </p:spPr>
        <p:txBody>
          <a:bodyPr/>
          <a:lstStyle/>
          <a:p>
            <a:r>
              <a:rPr lang="da-DK" b="1" dirty="0">
                <a:solidFill>
                  <a:srgbClr val="09562C"/>
                </a:solidFill>
                <a:effectLst>
                  <a:outerShdw blurRad="38100" dist="38100" dir="2700000" algn="tl">
                    <a:srgbClr val="000000">
                      <a:alpha val="43137"/>
                    </a:srgbClr>
                  </a:outerShdw>
                </a:effectLst>
              </a:rPr>
              <a:t>Tilsagn med forpligtigelse til slæt</a:t>
            </a:r>
          </a:p>
        </p:txBody>
      </p:sp>
    </p:spTree>
    <p:extLst>
      <p:ext uri="{BB962C8B-B14F-4D97-AF65-F5344CB8AC3E}">
        <p14:creationId xmlns:p14="http://schemas.microsoft.com/office/powerpoint/2010/main" val="34709371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Landbrug_og_Foedevare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3" id="{2E72F9AF-9D43-BD4F-944B-DE70BEA4778F}" vid="{A2E0B78D-1882-404F-8A2A-6EDBBE01AA2B}"/>
    </a:ext>
  </a:extLst>
</a:theme>
</file>

<file path=ppt/theme/theme2.xml><?xml version="1.0" encoding="utf-8"?>
<a:theme xmlns:a="http://schemas.openxmlformats.org/drawingml/2006/main" name="LF PPT - Vækst i balance">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3" id="{2E72F9AF-9D43-BD4F-944B-DE70BEA4778F}" vid="{3DD74929-68E3-8A47-A037-8B867BA28C3E}"/>
    </a:ext>
  </a:extLst>
</a:theme>
</file>

<file path=ppt/theme/theme3.xml><?xml version="1.0" encoding="utf-8"?>
<a:theme xmlns:a="http://schemas.openxmlformats.org/drawingml/2006/main" name="LF PPT - Illustrationer i bunden">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3" id="{2E72F9AF-9D43-BD4F-944B-DE70BEA4778F}" vid="{EA60EE4B-7025-8845-A809-837230E62DCB}"/>
    </a:ext>
  </a:extLst>
</a:theme>
</file>

<file path=ppt/theme/theme4.xml><?xml version="1.0" encoding="utf-8"?>
<a:theme xmlns:a="http://schemas.openxmlformats.org/drawingml/2006/main" name="LF PPT - SEGES">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3" id="{2E72F9AF-9D43-BD4F-944B-DE70BEA4778F}" vid="{187139E8-B126-4345-8CB8-9B56326625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Landbrugsinfo Binær Fil" ma:contentTypeID="0x010100C568DB52D9D0A14D9B2FDCC96666E9F2007948130EC3DB064584E219954237AF3900242457EFB8B24247815D688C526CD44D00C26A9DBCB02B5C4DA1F017B836C045C00060750ADE2E6249BABB5C6118FC133DE800AF2E6DC7107240CAAE62CB7A7C0C3100002E9F973A8E78CB44B5A02CB197182948" ma:contentTypeVersion="97" ma:contentTypeDescription="Contenttype til binære filer der bliver publiceret på Landbrugsinfo" ma:contentTypeScope="" ma:versionID="7da9c7ee2ddafd5f456dad06100016c6">
  <xsd:schema xmlns:xsd="http://www.w3.org/2001/XMLSchema" xmlns:xs="http://www.w3.org/2001/XMLSchema" xmlns:p="http://schemas.microsoft.com/office/2006/metadata/properties" xmlns:ns1="http://schemas.microsoft.com/sharepoint/v3" xmlns:ns2="fc0fdba4-151c-4e55-9dcc-4c0be9bb72c9" xmlns:ns3="5aa14257-579e-4a1f-bbbb-3c8dd7393476" xmlns:ns4="303eeafb-7dff-46db-9396-e9c651f530ea" targetNamespace="http://schemas.microsoft.com/office/2006/metadata/properties" ma:root="true" ma:fieldsID="952239cffc6462d5667cf3466d329cb6" ns1:_="" ns2:_="" ns3:_="" ns4:_="">
    <xsd:import namespace="http://schemas.microsoft.com/sharepoint/v3"/>
    <xsd:import namespace="fc0fdba4-151c-4e55-9dcc-4c0be9bb72c9"/>
    <xsd:import namespace="5aa14257-579e-4a1f-bbbb-3c8dd7393476"/>
    <xsd:import namespace="303eeafb-7dff-46db-9396-e9c651f530ea"/>
    <xsd:element name="properties">
      <xsd:complexType>
        <xsd:sequence>
          <xsd:element name="documentManagement">
            <xsd:complexType>
              <xsd:all>
                <xsd:element ref="ns1:Comments"/>
                <xsd:element ref="ns1:PublishingStartDate" minOccurs="0"/>
                <xsd:element ref="ns1:PublishingExpirationDate" minOccurs="0"/>
                <xsd:element ref="ns1:PublishingContact" minOccurs="0"/>
                <xsd:element ref="ns1:PublishingContactEmail" minOccurs="0"/>
                <xsd:element ref="ns1:PublishingContactName" minOccurs="0"/>
                <xsd:element ref="ns1:PublishingContactPicture" minOccurs="0"/>
                <xsd:element ref="ns1:PublishingPageLayout" minOccurs="0"/>
                <xsd:element ref="ns1:PublishingVariationGroupID" minOccurs="0"/>
                <xsd:element ref="ns1:PublishingVariationRelationshipLinkFieldID" minOccurs="0"/>
                <xsd:element ref="ns1:PublishingRollupImage" minOccurs="0"/>
                <xsd:element ref="ns1:Audience" minOccurs="0"/>
                <xsd:element ref="ns1:PublishingPageImage" minOccurs="0"/>
                <xsd:element ref="ns1:PublishingPageContent" minOccurs="0"/>
                <xsd:element ref="ns1:SummaryLinks" minOccurs="0"/>
                <xsd:element ref="ns1:ArticleByLine" minOccurs="0"/>
                <xsd:element ref="ns1:ArticleStartDate" minOccurs="0"/>
                <xsd:element ref="ns1:PublishingImageCaption" minOccurs="0"/>
                <xsd:element ref="ns1:HeaderStyleDefinitions" minOccurs="0"/>
                <xsd:element ref="ns2:Ansvarligafdeling" minOccurs="0"/>
                <xsd:element ref="ns3:Forfattere" minOccurs="0"/>
                <xsd:element ref="ns2:Rettighedsgruppe"/>
                <xsd:element ref="ns3:Listekode" minOccurs="0"/>
                <xsd:element ref="ns3:Nummer" minOccurs="0"/>
                <xsd:element ref="ns3:Noegleord" minOccurs="0"/>
                <xsd:element ref="ns3:Informationsserie" minOccurs="0"/>
                <xsd:element ref="ns3:Bekraeftelsesdato" minOccurs="0"/>
                <xsd:element ref="ns3:Revisionsdato" minOccurs="0"/>
                <xsd:element ref="ns2:Afsender" minOccurs="0"/>
                <xsd:element ref="ns2:Arkiveringsdato"/>
                <xsd:element ref="ns2:Ingen_x0020_besked_x0020_ved_x0020_arkivering" minOccurs="0"/>
                <xsd:element ref="ns2:HideInRollups" minOccurs="0"/>
                <xsd:element ref="ns2:IsHiddenFromRollup" minOccurs="0"/>
                <xsd:element ref="ns1:DynamicPublishingContent0" minOccurs="0"/>
                <xsd:element ref="ns1:DynamicPublishingContent1" minOccurs="0"/>
                <xsd:element ref="ns1:DynamicPublishingContent2" minOccurs="0"/>
                <xsd:element ref="ns1:DynamicPublishingContent3" minOccurs="0"/>
                <xsd:element ref="ns1:DynamicPublishingContent4" minOccurs="0"/>
                <xsd:element ref="ns1:DynamicPublishingContent5" minOccurs="0"/>
                <xsd:element ref="ns3:Sorteringsorden" minOccurs="0"/>
                <xsd:element ref="ns2:EnclosureFor" minOccurs="0"/>
                <xsd:element ref="ns2:GammelURL" minOccurs="0"/>
                <xsd:element ref="ns2:NetSkabelonValue" minOccurs="0"/>
                <xsd:element ref="ns2:Projekter" minOccurs="0"/>
                <xsd:element ref="ns2:WebInfoSubjects" minOccurs="0"/>
                <xsd:element ref="ns2:HitCount" minOccurs="0"/>
                <xsd:element ref="ns2:PermalinkID" minOccurs="0"/>
                <xsd:element ref="ns2:WebInfoMultiSelect" minOccurs="0"/>
                <xsd:element ref="ns4:_dlc_DocId" minOccurs="0"/>
                <xsd:element ref="ns4:_dlc_DocIdUrl" minOccurs="0"/>
                <xsd:element ref="ns4:_dlc_DocIdPersistId" minOccurs="0"/>
                <xsd:element ref="ns1:DynamicPublishingContent6" minOccurs="0"/>
                <xsd:element ref="ns1:DynamicPublishingContent7" minOccurs="0"/>
                <xsd:element ref="ns1:DynamicPublishingContent8" minOccurs="0"/>
                <xsd:element ref="ns1:DynamicPublishingContent9" minOccurs="0"/>
                <xsd:element ref="ns1:DynamicPublishingContent10" minOccurs="0"/>
                <xsd:element ref="ns1:DynamicPublishingContent11" minOccurs="0"/>
                <xsd:element ref="ns1:DynamicPublishingContent12" minOccurs="0"/>
                <xsd:element ref="ns1:DynamicPublishingContent13" minOccurs="0"/>
                <xsd:element ref="ns1:DynamicPublishingContent14" minOccurs="0"/>
                <xsd:element ref="ns2:TaksonomiTaxHTField0" minOccurs="0"/>
                <xsd:element ref="ns4:TaxCatchAll" minOccurs="0"/>
                <xsd:element ref="ns4:TaxCatchAllLabel" minOccurs="0"/>
                <xsd:element ref="ns2:Bevillingsgivere" minOccurs="0"/>
                <xsd:element ref="ns2:FinanceYear" minOccurs="0"/>
                <xsd:element ref="ns2:WebInfoLawCodes" minOccurs="0"/>
                <xsd:element ref="ns2:Afrapportering" minOccurs="0"/>
                <xsd:element ref="ns3:Kontaktpersoner" minOccurs="0"/>
                <xsd:element ref="ns3:Skribenter" minOccurs="0"/>
                <xsd:element ref="ns2:Projec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ma:displayName="Beskrivelse" ma:internalName="Comments">
      <xsd:simpleType>
        <xsd:restriction base="dms:Note">
          <xsd:maxLength value="255"/>
        </xsd:restriction>
      </xsd:simpleType>
    </xsd:element>
    <xsd:element name="PublishingStartDate" ma:index="9" nillable="true" ma:displayName="Startdato for planlægning" ma:internalName="PublishingStartDate">
      <xsd:simpleType>
        <xsd:restriction base="dms:Unknown"/>
      </xsd:simpleType>
    </xsd:element>
    <xsd:element name="PublishingExpirationDate" ma:index="10" nillable="true" ma:displayName="Slutdato for planlægning" ma:internalName="PublishingExpirationDate">
      <xsd:simpleType>
        <xsd:restriction base="dms:Unknown"/>
      </xsd:simpleType>
    </xsd:element>
    <xsd:element name="PublishingContact" ma:index="11" nillable="true" ma:displayName="Kontaktperson"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ingContactEmail" ma:index="12" nillable="true" ma:displayName="E-mail-adresse på kontaktperson" ma:internalName="PublishingContactEmail">
      <xsd:simpleType>
        <xsd:restriction base="dms:Text">
          <xsd:maxLength value="255"/>
        </xsd:restriction>
      </xsd:simpleType>
    </xsd:element>
    <xsd:element name="PublishingContactName" ma:index="13" nillable="true" ma:displayName="Navn på kontaktperson" ma:internalName="PublishingContactName">
      <xsd:simpleType>
        <xsd:restriction base="dms:Text">
          <xsd:maxLength value="255"/>
        </xsd:restriction>
      </xsd:simpleType>
    </xsd:element>
    <xsd:element name="PublishingContactPicture" ma:index="14" nillable="true" ma:displayName="Billede af kontaktperson" ma:format="Image" ma:internalName="PublishingContactPicture">
      <xsd:complexType>
        <xsd:complexContent>
          <xsd:extension base="dms:URL">
            <xsd:sequence>
              <xsd:element name="Url" type="dms:ValidUrl" minOccurs="0" nillable="true"/>
              <xsd:element name="Description" type="xsd:string" nillable="true"/>
            </xsd:sequence>
          </xsd:extension>
        </xsd:complexContent>
      </xsd:complexType>
    </xsd:element>
    <xsd:element name="PublishingPageLayout" ma:index="15" nillable="true" ma:displayName="Sidelayout" ma:internalName="PublishingPageLayout"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lishingVariationGroupID" ma:index="16" nillable="true" ma:displayName="Variationsgruppe-id" ma:internalName="PublishingVariationGroupID">
      <xsd:simpleType>
        <xsd:restriction base="dms:Text">
          <xsd:maxLength value="255"/>
        </xsd:restriction>
      </xsd:simpleType>
    </xsd:element>
    <xsd:element name="PublishingVariationRelationshipLinkFieldID" ma:index="17" nillable="true" ma:displayName="Relationshyperlink for variation" ma:internalName="PublishingVariationRelationshipLinkFieldID">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18" nillable="true" ma:displayName="Opløftningsbillede" ma:internalName="PublishingRollupImage">
      <xsd:simpleType>
        <xsd:restriction base="dms:Unknown"/>
      </xsd:simpleType>
    </xsd:element>
    <xsd:element name="Audience" ma:index="19" nillable="true" ma:displayName="Målgrupper" ma:description="" ma:internalName="Audience">
      <xsd:simpleType>
        <xsd:restriction base="dms:Unknown"/>
      </xsd:simpleType>
    </xsd:element>
    <xsd:element name="PublishingPageImage" ma:index="20" nillable="true" ma:displayName="Sidebillede" ma:internalName="PublishingPageImage">
      <xsd:simpleType>
        <xsd:restriction base="dms:Unknown"/>
      </xsd:simpleType>
    </xsd:element>
    <xsd:element name="PublishingPageContent" ma:index="21" nillable="true" ma:displayName="Sideindhold" ma:internalName="PublishingPageContent">
      <xsd:simpleType>
        <xsd:restriction base="dms:Unknown"/>
      </xsd:simpleType>
    </xsd:element>
    <xsd:element name="SummaryLinks" ma:index="22" nillable="true" ma:displayName="Oversigtshyperlinks" ma:internalName="SummaryLinks">
      <xsd:simpleType>
        <xsd:restriction base="dms:Unknown"/>
      </xsd:simpleType>
    </xsd:element>
    <xsd:element name="ArticleByLine" ma:index="23" nillable="true" ma:displayName="Forfatterlinje" ma:internalName="ArticleByLine">
      <xsd:simpleType>
        <xsd:restriction base="dms:Text">
          <xsd:maxLength value="255"/>
        </xsd:restriction>
      </xsd:simpleType>
    </xsd:element>
    <xsd:element name="ArticleStartDate" ma:index="24" nillable="true" ma:displayName="Artikeldato" ma:format="DateOnly" ma:internalName="ArticleStartDate">
      <xsd:simpleType>
        <xsd:restriction base="dms:DateTime"/>
      </xsd:simpleType>
    </xsd:element>
    <xsd:element name="PublishingImageCaption" ma:index="25" nillable="true" ma:displayName="Billedtekst" ma:internalName="PublishingImageCaption">
      <xsd:simpleType>
        <xsd:restriction base="dms:Unknown"/>
      </xsd:simpleType>
    </xsd:element>
    <xsd:element name="HeaderStyleDefinitions" ma:index="26" nillable="true" ma:displayName="Typografidefinitioner" ma:internalName="HeaderStyleDefinitions">
      <xsd:simpleType>
        <xsd:restriction base="dms:Unknown"/>
      </xsd:simpleType>
    </xsd:element>
    <xsd:element name="DynamicPublishingContent0" ma:index="41" nillable="true" ma:displayName="Dynamisk sideindhold (1)" ma:hidden="true" ma:internalName="DynamicPublishingContent0">
      <xsd:simpleType>
        <xsd:restriction base="dms:Unknown"/>
      </xsd:simpleType>
    </xsd:element>
    <xsd:element name="DynamicPublishingContent1" ma:index="42" nillable="true" ma:displayName="Dynamisk sideindhold (2)" ma:hidden="true" ma:internalName="DynamicPublishingContent1">
      <xsd:simpleType>
        <xsd:restriction base="dms:Unknown"/>
      </xsd:simpleType>
    </xsd:element>
    <xsd:element name="DynamicPublishingContent2" ma:index="43" nillable="true" ma:displayName="Dynamisk sideindhold (3)" ma:hidden="true" ma:internalName="DynamicPublishingContent2">
      <xsd:simpleType>
        <xsd:restriction base="dms:Unknown"/>
      </xsd:simpleType>
    </xsd:element>
    <xsd:element name="DynamicPublishingContent3" ma:index="44" nillable="true" ma:displayName="Dynamisk sideindhold (4)" ma:hidden="true" ma:internalName="DynamicPublishingContent3">
      <xsd:simpleType>
        <xsd:restriction base="dms:Unknown"/>
      </xsd:simpleType>
    </xsd:element>
    <xsd:element name="DynamicPublishingContent4" ma:index="45" nillable="true" ma:displayName="Dynamisk sideindhold (5)" ma:hidden="true" ma:internalName="DynamicPublishingContent4">
      <xsd:simpleType>
        <xsd:restriction base="dms:Unknown"/>
      </xsd:simpleType>
    </xsd:element>
    <xsd:element name="DynamicPublishingContent5" ma:index="46" nillable="true" ma:displayName="Dynamisk sideindhold (6)" ma:hidden="true" ma:internalName="DynamicPublishingContent5">
      <xsd:simpleType>
        <xsd:restriction base="dms:Unknown"/>
      </xsd:simpleType>
    </xsd:element>
    <xsd:element name="DynamicPublishingContent6" ma:index="59" nillable="true" ma:displayName="Dynamisk sideindhold (7)" ma:hidden="true" ma:internalName="DynamicPublishingContent6">
      <xsd:simpleType>
        <xsd:restriction base="dms:Unknown"/>
      </xsd:simpleType>
    </xsd:element>
    <xsd:element name="DynamicPublishingContent7" ma:index="60" nillable="true" ma:displayName="Dynamisk sideindhold (8)" ma:hidden="true" ma:internalName="DynamicPublishingContent7">
      <xsd:simpleType>
        <xsd:restriction base="dms:Unknown"/>
      </xsd:simpleType>
    </xsd:element>
    <xsd:element name="DynamicPublishingContent8" ma:index="61" nillable="true" ma:displayName="Dynamisk sideindhold (9)" ma:hidden="true" ma:internalName="DynamicPublishingContent8">
      <xsd:simpleType>
        <xsd:restriction base="dms:Unknown"/>
      </xsd:simpleType>
    </xsd:element>
    <xsd:element name="DynamicPublishingContent9" ma:index="62" nillable="true" ma:displayName="Dynamisk sideindhold (10)" ma:hidden="true" ma:internalName="DynamicPublishingContent9">
      <xsd:simpleType>
        <xsd:restriction base="dms:Unknown"/>
      </xsd:simpleType>
    </xsd:element>
    <xsd:element name="DynamicPublishingContent10" ma:index="63" nillable="true" ma:displayName="Dynamisk sideindhold (11)" ma:hidden="true" ma:internalName="DynamicPublishingContent10">
      <xsd:simpleType>
        <xsd:restriction base="dms:Unknown"/>
      </xsd:simpleType>
    </xsd:element>
    <xsd:element name="DynamicPublishingContent11" ma:index="64" nillable="true" ma:displayName="Dynamisk sideindhold (12)" ma:hidden="true" ma:internalName="DynamicPublishingContent11">
      <xsd:simpleType>
        <xsd:restriction base="dms:Unknown"/>
      </xsd:simpleType>
    </xsd:element>
    <xsd:element name="DynamicPublishingContent12" ma:index="65" nillable="true" ma:displayName="Dynamisk sideindhold (13)" ma:hidden="true" ma:internalName="DynamicPublishingContent12">
      <xsd:simpleType>
        <xsd:restriction base="dms:Unknown"/>
      </xsd:simpleType>
    </xsd:element>
    <xsd:element name="DynamicPublishingContent13" ma:index="66" nillable="true" ma:displayName="Dynamisk sideindhold (14)" ma:hidden="true" ma:internalName="DynamicPublishingContent13">
      <xsd:simpleType>
        <xsd:restriction base="dms:Unknown"/>
      </xsd:simpleType>
    </xsd:element>
    <xsd:element name="DynamicPublishingContent14" ma:index="67" nillable="true" ma:displayName="Dynamisk sideindhold (15)" ma:hidden="true" ma:internalName="DynamicPublishingContent14">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c0fdba4-151c-4e55-9dcc-4c0be9bb72c9" elementFormDefault="qualified">
    <xsd:import namespace="http://schemas.microsoft.com/office/2006/documentManagement/types"/>
    <xsd:import namespace="http://schemas.microsoft.com/office/infopath/2007/PartnerControls"/>
    <xsd:element name="Ansvarligafdeling" ma:index="27" nillable="true" ma:displayName="Ansvarlig afdeling" ma:list="{2b5a13a3-256c-433f-bc8b-bde4d05df095}" ma:internalName="Ansvarligafdeling" ma:showField="Title" ma:web="303eeafb-7dff-46db-9396-e9c651f530ea">
      <xsd:simpleType>
        <xsd:restriction base="dms:Lookup"/>
      </xsd:simpleType>
    </xsd:element>
    <xsd:element name="Rettighedsgruppe" ma:index="29" ma:displayName="Rettighedsgruppe" ma:default="2;#Basis" ma:list="{cd861654-9942-42cc-b4e8-22e2eb33fafe}" ma:internalName="Rettighedsgruppe" ma:readOnly="false" ma:showField="Title" ma:web="303eeafb-7dff-46db-9396-e9c651f530ea">
      <xsd:simpleType>
        <xsd:restriction base="dms:Lookup"/>
      </xsd:simpleType>
    </xsd:element>
    <xsd:element name="Afsender" ma:index="36" nillable="true" ma:displayName="Afsender" ma:default="2;#Landscentret" ma:list="{b497b606-9a6f-4593-a3de-acb9bcbea154}" ma:internalName="Afsender" ma:showField="LinkTitleNoMenu" ma:web="303eeafb-7dff-46db-9396-e9c651f530ea">
      <xsd:simpleType>
        <xsd:restriction base="dms:Lookup"/>
      </xsd:simpleType>
    </xsd:element>
    <xsd:element name="Arkiveringsdato" ma:index="37" ma:displayName="Arkiveringsdato" ma:format="DateOnly" ma:internalName="Arkiveringsdato">
      <xsd:simpleType>
        <xsd:restriction base="dms:DateTime"/>
      </xsd:simpleType>
    </xsd:element>
    <xsd:element name="Ingen_x0020_besked_x0020_ved_x0020_arkivering" ma:index="38" nillable="true" ma:displayName="Ingen besked ved arkivering" ma:default="0" ma:description="Klik her, for ikke at modtage en besked, når dokumentet når sin udløbsdato" ma:internalName="Ingen_x0020_besked_x0020_ved_x0020_arkivering">
      <xsd:simpleType>
        <xsd:restriction base="dms:Boolean"/>
      </xsd:simpleType>
    </xsd:element>
    <xsd:element name="HideInRollups" ma:index="39" nillable="true" ma:displayName="Skjul i artikellister" ma:default="0" ma:description="Klik her for at skjule siden i artikellister" ma:internalName="HideInRollups">
      <xsd:simpleType>
        <xsd:restriction base="dms:Boolean"/>
      </xsd:simpleType>
    </xsd:element>
    <xsd:element name="IsHiddenFromRollup" ma:index="40" nillable="true" ma:displayName="Skjult i artikellister (system)" ma:decimals="0" ma:default="0" ma:description="Understøtter infrastrukturen" ma:internalName="IsHiddenFromRollup">
      <xsd:simpleType>
        <xsd:restriction base="dms:Number"/>
      </xsd:simpleType>
    </xsd:element>
    <xsd:element name="EnclosureFor" ma:index="48" nillable="true" ma:displayName="Bilag til" ma:description="Peger på bilagets moderdokument" ma:internalName="EnclosureFor">
      <xsd:complexType>
        <xsd:complexContent>
          <xsd:extension base="dms:URL">
            <xsd:sequence>
              <xsd:element name="Url" type="dms:ValidUrl" minOccurs="0" nillable="true"/>
              <xsd:element name="Description" type="xsd:string" nillable="true"/>
            </xsd:sequence>
          </xsd:extension>
        </xsd:complexContent>
      </xsd:complexType>
    </xsd:element>
    <xsd:element name="GammelURL" ma:index="49" nillable="true" ma:displayName="Gammel URL" ma:description="Tidligere placering på landbrugsinfo" ma:internalName="GammelURL">
      <xsd:simpleType>
        <xsd:restriction base="dms:Text">
          <xsd:maxLength value="255"/>
        </xsd:restriction>
      </xsd:simpleType>
    </xsd:element>
    <xsd:element name="NetSkabelonValue" ma:index="50" nillable="true" ma:displayName="NetSkabelon værdier" ma:internalName="NetSkabelonValue">
      <xsd:simpleType>
        <xsd:restriction base="dms:Text">
          <xsd:maxLength value="255"/>
        </xsd:restriction>
      </xsd:simpleType>
    </xsd:element>
    <xsd:element name="Projekter" ma:index="51" nillable="true" ma:displayName="Projekter" ma:list="{ecf07d35-95fb-4bda-ad72-e46544058ec2}" ma:internalName="Projekter" ma:showField="LinkTitleNoMenu" ma:web="303eeafb-7dff-46db-9396-e9c651f530ea">
      <xsd:simpleType>
        <xsd:restriction base="dms:Unknown"/>
      </xsd:simpleType>
    </xsd:element>
    <xsd:element name="WebInfoSubjects" ma:index="52" nillable="true" ma:displayName="Emneord" ma:description="Knyt emneord til din artikel. Benyttes primært til nyhedsbreve." ma:list="{c1fcffa3-db61-496d-89f0-dea25d970c75}" ma:internalName="WebInfoSubjects" ma:showField="LinkTitleNoMenu" ma:web="303eeafb-7dff-46db-9396-e9c651f530ea">
      <xsd:simpleType>
        <xsd:restriction base="dms:Unknown"/>
      </xsd:simpleType>
    </xsd:element>
    <xsd:element name="HitCount" ma:index="53" nillable="true" ma:displayName="HitCount (system)" ma:decimals="0" ma:default="0" ma:description="Antal gange et dokument er set af en bruger" ma:internalName="HitCount" ma:readOnly="false">
      <xsd:simpleType>
        <xsd:restriction base="dms:Number"/>
      </xsd:simpleType>
    </xsd:element>
    <xsd:element name="PermalinkID" ma:index="54" nillable="true" ma:displayName="Permalink ID" ma:description="Unik ID for artiklen som kan benyttes til permalink" ma:hidden="true" ma:internalName="PermalinkID" ma:readOnly="false">
      <xsd:simpleType>
        <xsd:restriction base="dms:Text">
          <xsd:maxLength value="255"/>
        </xsd:restriction>
      </xsd:simpleType>
    </xsd:element>
    <xsd:element name="WebInfoMultiSelect" ma:index="55" nillable="true" ma:displayName="Tilvalg" ma:description="Mulighed for et antal tilvalg gemt i et samlet felt." ma:internalName="WebInfoMultiSelect">
      <xsd:simpleType>
        <xsd:restriction base="dms:Unknown"/>
      </xsd:simpleType>
    </xsd:element>
    <xsd:element name="TaksonomiTaxHTField0" ma:index="68" nillable="true" ma:taxonomy="true" ma:internalName="TaksonomiTaxHTField0" ma:taxonomyFieldName="Taksonomi" ma:displayName="Taksonomi" ma:fieldId="{6e43b4ee-656e-4e6d-875c-6c0fe73b7faf}" ma:taxonomyMulti="true" ma:sspId="2476898c-5e7e-458a-8d26-e528e2e6d5ce" ma:termSetId="65f14c63-6b42-47e9-9739-973b2f9a435e" ma:anchorId="00000000-0000-0000-0000-000000000000" ma:open="false" ma:isKeyword="false">
      <xsd:complexType>
        <xsd:sequence>
          <xsd:element ref="pc:Terms" minOccurs="0" maxOccurs="1"/>
        </xsd:sequence>
      </xsd:complexType>
    </xsd:element>
    <xsd:element name="Bevillingsgivere" ma:index="72" nillable="true" ma:displayName="Bevillingsgivere" ma:list="9ccd692b-b01f-4300-9d4e-b4fb85c2c995" ma:internalName="Bevillingsgivere" ma:showField="LinkTitleNoMenu" ma:web="303eeafb-7dff-46db-9396-e9c651f530ea">
      <xsd:simpleType>
        <xsd:restriction base="dms:Unknown"/>
      </xsd:simpleType>
    </xsd:element>
    <xsd:element name="FinanceYear" ma:index="73" nillable="true" ma:displayName="Bevillingsår" ma:decimals="0" ma:internalName="FinanceYear">
      <xsd:simpleType>
        <xsd:restriction base="dms:Number"/>
      </xsd:simpleType>
    </xsd:element>
    <xsd:element name="WebInfoLawCodes" ma:index="74" nillable="true" ma:displayName="Lovkoder" ma:description="Knyt lovkoder til din artikel." ma:list="{908f6eb6-a66b-478a-a99e-d2541dc092be}" ma:internalName="WebInfoLawCodes" ma:showField="LinkTitleNoMenu" ma:web="303eeafb-7dff-46db-9396-e9c651f530ea">
      <xsd:simpleType>
        <xsd:restriction base="dms:Unknown"/>
      </xsd:simpleType>
    </xsd:element>
    <xsd:element name="Afrapportering" ma:index="75" nillable="true" ma:displayName="Afrapportering" ma:list="{126d356a-4f5c-4bbb-91a6-e07af1934e19}" ma:internalName="Afrapportering" ma:showField="LinkTitleNoMenu" ma:web="303eeafb-7dff-46db-9396-e9c651f530ea">
      <xsd:simpleType>
        <xsd:restriction base="dms:Unknown"/>
      </xsd:simpleType>
    </xsd:element>
    <xsd:element name="ProjectID" ma:index="78" nillable="true" ma:displayName="ProjectID (system)" ma:internalName="Project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a14257-579e-4a1f-bbbb-3c8dd7393476" elementFormDefault="qualified">
    <xsd:import namespace="http://schemas.microsoft.com/office/2006/documentManagement/types"/>
    <xsd:import namespace="http://schemas.microsoft.com/office/infopath/2007/PartnerControls"/>
    <xsd:element name="Forfattere" ma:index="28" nillable="true" ma:displayName="Forfattere" ma:list="UserInfo" ma:SharePointGroup="0" ma:internalName="Forfattere"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stekode" ma:index="30" nillable="true" ma:displayName="Listekode" ma:internalName="Listekode">
      <xsd:simpleType>
        <xsd:restriction base="dms:Text">
          <xsd:maxLength value="255"/>
        </xsd:restriction>
      </xsd:simpleType>
    </xsd:element>
    <xsd:element name="Nummer" ma:index="31" nillable="true" ma:displayName="Nummer" ma:internalName="Nummer">
      <xsd:simpleType>
        <xsd:restriction base="dms:Text">
          <xsd:maxLength value="255"/>
        </xsd:restriction>
      </xsd:simpleType>
    </xsd:element>
    <xsd:element name="Noegleord" ma:index="32" nillable="true" ma:displayName="Nøgleord" ma:internalName="Noegleord">
      <xsd:simpleType>
        <xsd:restriction base="dms:Text">
          <xsd:maxLength value="255"/>
        </xsd:restriction>
      </xsd:simpleType>
    </xsd:element>
    <xsd:element name="Informationsserie" ma:index="33" nillable="true" ma:displayName="Historisk informationsserie" ma:internalName="Informationsserie">
      <xsd:simpleType>
        <xsd:restriction base="dms:Text">
          <xsd:maxLength value="255"/>
        </xsd:restriction>
      </xsd:simpleType>
    </xsd:element>
    <xsd:element name="Bekraeftelsesdato" ma:index="34" nillable="true" ma:displayName="Bekræftelsesdato" ma:format="DateTime" ma:internalName="Bekraeftelsesdato">
      <xsd:simpleType>
        <xsd:restriction base="dms:DateTime"/>
      </xsd:simpleType>
    </xsd:element>
    <xsd:element name="Revisionsdato" ma:index="35" nillable="true" ma:displayName="Revisionsdato" ma:format="DateTime" ma:internalName="Revisionsdato">
      <xsd:simpleType>
        <xsd:restriction base="dms:DateTime"/>
      </xsd:simpleType>
    </xsd:element>
    <xsd:element name="Sorteringsorden" ma:index="47" nillable="true" ma:displayName="Sorteringsorden" ma:decimals="0" ma:internalName="Sorteringsorden">
      <xsd:simpleType>
        <xsd:restriction base="dms:Number"/>
      </xsd:simpleType>
    </xsd:element>
    <xsd:element name="Kontaktpersoner" ma:index="76" nillable="true" ma:displayName="Kontaktpersoner" ma:list="UserInfo" ma:SharePointGroup="0" ma:internalName="Kontaktpersone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kribenter" ma:index="77" nillable="true" ma:displayName="Skribenter" ma:list="UserInfo" ma:SharePointGroup="0" ma:internalName="Skribente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3eeafb-7dff-46db-9396-e9c651f530ea" elementFormDefault="qualified">
    <xsd:import namespace="http://schemas.microsoft.com/office/2006/documentManagement/types"/>
    <xsd:import namespace="http://schemas.microsoft.com/office/infopath/2007/PartnerControls"/>
    <xsd:element name="_dlc_DocId" ma:index="56" nillable="true" ma:displayName="Værdi for dokument-id" ma:description="Værdien af det dokument-id, der er tildelt dette element." ma:internalName="_dlc_DocId" ma:readOnly="true">
      <xsd:simpleType>
        <xsd:restriction base="dms:Text"/>
      </xsd:simpleType>
    </xsd:element>
    <xsd:element name="_dlc_DocIdUrl" ma:index="57"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8" nillable="true" ma:displayName="Persist ID" ma:description="Keep ID on add." ma:hidden="true" ma:internalName="_dlc_DocIdPersistId" ma:readOnly="true">
      <xsd:simpleType>
        <xsd:restriction base="dms:Boolean"/>
      </xsd:simpleType>
    </xsd:element>
    <xsd:element name="TaxCatchAll" ma:index="69" nillable="true" ma:displayName="Taxonomy Catch All Column" ma:description="" ma:hidden="true" ma:list="{00a11604-cdb1-438d-8b4c-a208f6918db7}" ma:internalName="TaxCatchAll" ma:showField="CatchAllData" ma:web="303eeafb-7dff-46db-9396-e9c651f530ea">
      <xsd:complexType>
        <xsd:complexContent>
          <xsd:extension base="dms:MultiChoiceLookup">
            <xsd:sequence>
              <xsd:element name="Value" type="dms:Lookup" maxOccurs="unbounded" minOccurs="0" nillable="true"/>
            </xsd:sequence>
          </xsd:extension>
        </xsd:complexContent>
      </xsd:complexType>
    </xsd:element>
    <xsd:element name="TaxCatchAllLabel" ma:index="70" nillable="true" ma:displayName="Taxonomy Catch All Column1" ma:description="" ma:hidden="true" ma:list="{00a11604-cdb1-438d-8b4c-a208f6918db7}" ma:internalName="TaxCatchAllLabel" ma:readOnly="true" ma:showField="CatchAllDataLabel" ma:web="303eeafb-7dff-46db-9396-e9c651f530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Set Item Permission, based on rettighedsgruppe</Name>
    <Synchronization>Asynchronous</Synchronization>
    <Type>10001</Type>
    <SequenceNumber>1010</SequenceNumber>
    <Assembly>DAAS.WebInfo.Common, Version=1.0.0.0, Culture=neutral, PublicKeyToken=f192aeb827ef4bcc</Assembly>
    <Class>DAAS.WebInfo.Common.EventReceivers.RightsGroupItemEventReceiver</Class>
    <Data/>
    <Filter/>
  </Receiver>
  <Receiver>
    <Name>Set Item Permission, based on rettighedsgruppe</Name>
    <Synchronization>Asynchronous</Synchronization>
    <Type>10002</Type>
    <SequenceNumber>1010</SequenceNumber>
    <Assembly>DAAS.WebInfo.Common, Version=1.0.0.0, Culture=neutral, PublicKeyToken=f192aeb827ef4bcc</Assembly>
    <Class>DAAS.WebInfo.Common.EventReceivers.RightsGroupItemEventReceiver</Class>
    <Data/>
    <Filter/>
  </Receiver>
  <Receiver>
    <Name>WebInfo Content Page Event</Name>
    <Synchronization>Synchronous</Synchronization>
    <Type>1</Type>
    <SequenceNumber>1030</SequenceNumber>
    <Assembly>DAAS.WebInfo.Common, Version=1.0.0.0, Culture=neutral, PublicKeyToken=f192aeb827ef4bcc</Assembly>
    <Class>DAAS.WebInfo.Common.EventReceivers.WebInfoContentPageEventReceiver</Class>
    <Data/>
    <Filter/>
  </Receiver>
  <Receiver>
    <Name>WebInfo Content Page Event</Name>
    <Synchronization>Synchronous</Synchronization>
    <Type>2</Type>
    <SequenceNumber>1030</SequenceNumber>
    <Assembly>DAAS.WebInfo.Common, Version=1.0.0.0, Culture=neutral, PublicKeyToken=f192aeb827ef4bcc</Assembly>
    <Class>DAAS.WebInfo.Common.EventReceivers.WebInfoContentPageEventReceiver</Class>
    <Data/>
    <Filter/>
  </Receiver>
  <Receiver>
    <Name>WebInfo Content Page Event</Name>
    <Synchronization>Asynchronous</Synchronization>
    <Type>10002</Type>
    <SequenceNumber>1030</SequenceNumber>
    <Assembly>DAAS.WebInfo.Common, Version=1.0.0.0, Culture=neutral, PublicKeyToken=f192aeb827ef4bcc</Assembly>
    <Class>DAAS.WebInfo.Common.EventReceivers.WebInfoContentPageEventReceiver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ynamicPublishingContent11 xmlns="http://schemas.microsoft.com/sharepoint/v3" xsi:nil="true"/>
    <DynamicPublishingContent14 xmlns="http://schemas.microsoft.com/sharepoint/v3" xsi:nil="true"/>
    <PublishingRollupImage xmlns="http://schemas.microsoft.com/sharepoint/v3" xsi:nil="true"/>
    <Revisionsdato xmlns="5aa14257-579e-4a1f-bbbb-3c8dd7393476">2018-04-10T09:23:00+00:00</Revisionsdato>
    <DynamicPublishingContent5 xmlns="http://schemas.microsoft.com/sharepoint/v3" xsi:nil="true"/>
    <DynamicPublishingContent12 xmlns="http://schemas.microsoft.com/sharepoint/v3" xsi:nil="true"/>
    <PublishingContactEmail xmlns="http://schemas.microsoft.com/sharepoint/v3" xsi:nil="true"/>
    <HeaderStyleDefinitions xmlns="http://schemas.microsoft.com/sharepoint/v3" xsi:nil="true"/>
    <DynamicPublishingContent4 xmlns="http://schemas.microsoft.com/sharepoint/v3" xsi:nil="true"/>
    <Skribenter xmlns="5aa14257-579e-4a1f-bbbb-3c8dd7393476">
      <UserInfo>
        <DisplayName/>
        <AccountId xsi:nil="true"/>
        <AccountType/>
      </UserInfo>
    </Skribenter>
    <PublishingVariationRelationshipLinkFieldID xmlns="http://schemas.microsoft.com/sharepoint/v3">
      <Url xsi:nil="true"/>
      <Description xsi:nil="true"/>
    </PublishingVariationRelationshipLinkFieldID>
    <PublishingPageContent xmlns="http://schemas.microsoft.com/sharepoint/v3" xsi:nil="true"/>
    <DynamicPublishingContent7 xmlns="http://schemas.microsoft.com/sharepoint/v3" xsi:nil="true"/>
    <DynamicPublishingContent6 xmlns="http://schemas.microsoft.com/sharepoint/v3" xsi:nil="true"/>
    <Bekraeftelsesdato xmlns="5aa14257-579e-4a1f-bbbb-3c8dd7393476">2018-04-10T09:23:00+00:00</Bekraeftelsesdato>
    <DynamicPublishingContent1 xmlns="http://schemas.microsoft.com/sharepoint/v3" xsi:nil="true"/>
    <DynamicPublishingContent13 xmlns="http://schemas.microsoft.com/sharepoint/v3" xsi:nil="true"/>
    <PublishingVariationGroupID xmlns="http://schemas.microsoft.com/sharepoint/v3" xsi:nil="true"/>
    <ArticleStartDate xmlns="http://schemas.microsoft.com/sharepoint/v3">2018-04-10T09:24:45+00:00</ArticleStartDate>
    <Listekode xmlns="5aa14257-579e-4a1f-bbbb-3c8dd7393476" xsi:nil="true"/>
    <DynamicPublishingContent0 xmlns="http://schemas.microsoft.com/sharepoint/v3" xsi:nil="true"/>
    <ArticleByLine xmlns="http://schemas.microsoft.com/sharepoint/v3" xsi:nil="true"/>
    <PublishingImageCaption xmlns="http://schemas.microsoft.com/sharepoint/v3" xsi:nil="true"/>
    <Forfattere xmlns="5aa14257-579e-4a1f-bbbb-3c8dd7393476">
      <UserInfo>
        <DisplayName>i:0e.t|dlbr idp|001jvkn@prod.dli</DisplayName>
        <AccountId>39637</AccountId>
        <AccountType/>
      </UserInfo>
      <UserInfo>
        <DisplayName>i:0e.t|dlbr idp|lchbh@prod.dli</DisplayName>
        <AccountId>19442</AccountId>
        <AccountType/>
      </UserInfo>
    </Forfattere>
    <DynamicPublishingContent3 xmlns="http://schemas.microsoft.com/sharepoint/v3" xsi:nil="true"/>
    <Sorteringsorden xmlns="5aa14257-579e-4a1f-bbbb-3c8dd7393476" xsi:nil="true"/>
    <Audience xmlns="http://schemas.microsoft.com/sharepoint/v3" xsi:nil="true"/>
    <PublishingPageImage xmlns="http://schemas.microsoft.com/sharepoint/v3" xsi:nil="true"/>
    <DynamicPublishingContent2 xmlns="http://schemas.microsoft.com/sharepoint/v3" xsi:nil="true"/>
    <SummaryLinks xmlns="http://schemas.microsoft.com/sharepoint/v3">&lt;div title="_schemaversion" id="_3"&gt;
  &lt;div title="_view"&gt;
    &lt;span title="_columns"&gt;1&lt;/span&gt;
    &lt;span title="_linkstyle"&gt;&lt;/span&gt;
    &lt;span title="_groupstyle"&gt;&lt;/span&gt;
  &lt;/div&gt;
&lt;/div&gt;</SummaryLinks>
    <PublishingExpirationDate xmlns="http://schemas.microsoft.com/sharepoint/v3" xsi:nil="true"/>
    <PublishingContactPicture xmlns="http://schemas.microsoft.com/sharepoint/v3">
      <Url xsi:nil="true"/>
      <Description xsi:nil="true"/>
    </PublishingContactPicture>
    <Informationsserie xmlns="5aa14257-579e-4a1f-bbbb-3c8dd7393476" xsi:nil="true"/>
    <PublishingStartDate xmlns="http://schemas.microsoft.com/sharepoint/v3" xsi:nil="true"/>
    <Kontaktpersoner xmlns="5aa14257-579e-4a1f-bbbb-3c8dd7393476">
      <UserInfo>
        <DisplayName/>
        <AccountId xsi:nil="true"/>
        <AccountType/>
      </UserInfo>
    </Kontaktpersoner>
    <DynamicPublishingContent9 xmlns="http://schemas.microsoft.com/sharepoint/v3" xsi:nil="true"/>
    <DynamicPublishingContent10 xmlns="http://schemas.microsoft.com/sharepoint/v3" xsi:nil="true"/>
    <PublishingContact xmlns="http://schemas.microsoft.com/sharepoint/v3">
      <UserInfo>
        <DisplayName/>
        <AccountId xsi:nil="true"/>
        <AccountType/>
      </UserInfo>
    </PublishingContact>
    <PublishingContactName xmlns="http://schemas.microsoft.com/sharepoint/v3" xsi:nil="true"/>
    <Noegleord xmlns="5aa14257-579e-4a1f-bbbb-3c8dd7393476" xsi:nil="true"/>
    <DynamicPublishingContent8 xmlns="http://schemas.microsoft.com/sharepoint/v3" xsi:nil="true"/>
    <TaxCatchAll xmlns="303eeafb-7dff-46db-9396-e9c651f530ea"/>
    <Comments xmlns="http://schemas.microsoft.com/sharepoint/v3">Oplæg i Varde for ca 50 lodsejere om regulering af habitatområde ved Ho Bugt efter udløb af 20 årige MVJ tilsagn.</Comments>
    <Nummer xmlns="5aa14257-579e-4a1f-bbbb-3c8dd7393476" xsi:nil="true"/>
    <_dlc_DocId xmlns="303eeafb-7dff-46db-9396-e9c651f530ea">LBINFO-937041975-19492</_dlc_DocId>
    <_dlc_DocIdUrl xmlns="303eeafb-7dff-46db-9396-e9c651f530ea">
      <Url>https://sp.landbrugsinfo.dk/Afrapportering/innovation/2018/_layouts/DocIdRedir.aspx?ID=LBINFO-937041975-19492</Url>
      <Description>LBINFO-937041975-19492</Description>
    </_dlc_DocIdUrl>
    <Rettighedsgruppe xmlns="fc0fdba4-151c-4e55-9dcc-4c0be9bb72c9">1</Rettighedsgruppe>
    <WebInfoMultiSelect xmlns="fc0fdba4-151c-4e55-9dcc-4c0be9bb72c9" xsi:nil="true"/>
    <Projekter xmlns="fc0fdba4-151c-4e55-9dcc-4c0be9bb72c9" xsi:nil="true"/>
    <WebInfoLawCodes xmlns="fc0fdba4-151c-4e55-9dcc-4c0be9bb72c9" xsi:nil="true"/>
    <EnclosureFor xmlns="fc0fdba4-151c-4e55-9dcc-4c0be9bb72c9">
      <Url xsi:nil="true"/>
      <Description xsi:nil="true"/>
    </EnclosureFor>
    <GammelURL xmlns="fc0fdba4-151c-4e55-9dcc-4c0be9bb72c9" xsi:nil="true"/>
    <TaksonomiTaxHTField0 xmlns="fc0fdba4-151c-4e55-9dcc-4c0be9bb72c9">
      <Terms xmlns="http://schemas.microsoft.com/office/infopath/2007/PartnerControls"/>
    </TaksonomiTaxHTField0>
    <Ansvarligafdeling xmlns="fc0fdba4-151c-4e55-9dcc-4c0be9bb72c9">48</Ansvarligafdeling>
    <ProjectID xmlns="fc0fdba4-151c-4e55-9dcc-4c0be9bb72c9">X781X</ProjectID>
    <Ingen_x0020_besked_x0020_ved_x0020_arkivering xmlns="fc0fdba4-151c-4e55-9dcc-4c0be9bb72c9">false</Ingen_x0020_besked_x0020_ved_x0020_arkivering>
    <NetSkabelonValue xmlns="fc0fdba4-151c-4e55-9dcc-4c0be9bb72c9" xsi:nil="true"/>
    <PermalinkID xmlns="fc0fdba4-151c-4e55-9dcc-4c0be9bb72c9">e64e33f2-bff8-4a03-9a20-f14cd4fb7d04</PermalinkID>
    <Bevillingsgivere xmlns="fc0fdba4-151c-4e55-9dcc-4c0be9bb72c9" xsi:nil="true"/>
    <IsHiddenFromRollup xmlns="fc0fdba4-151c-4e55-9dcc-4c0be9bb72c9">0</IsHiddenFromRollup>
    <WebInfoSubjects xmlns="fc0fdba4-151c-4e55-9dcc-4c0be9bb72c9" xsi:nil="true"/>
    <FinanceYear xmlns="fc0fdba4-151c-4e55-9dcc-4c0be9bb72c9" xsi:nil="true"/>
    <Afrapportering xmlns="fc0fdba4-151c-4e55-9dcc-4c0be9bb72c9">781;#Optimeret landbrugsproduktion under ny natur- og miljøregulering</Afrapportering>
    <Afsender xmlns="fc0fdba4-151c-4e55-9dcc-4c0be9bb72c9">2</Afsender>
    <Arkiveringsdato xmlns="fc0fdba4-151c-4e55-9dcc-4c0be9bb72c9">2099-12-31T23:00:00+00:00</Arkiveringsdato>
    <HideInRollups xmlns="fc0fdba4-151c-4e55-9dcc-4c0be9bb72c9">false</HideInRollups>
    <HitCount xmlns="fc0fdba4-151c-4e55-9dcc-4c0be9bb72c9">0</HitCount>
  </documentManagement>
</p:properties>
</file>

<file path=customXml/itemProps1.xml><?xml version="1.0" encoding="utf-8"?>
<ds:datastoreItem xmlns:ds="http://schemas.openxmlformats.org/officeDocument/2006/customXml" ds:itemID="{DF645597-7038-4AAF-9799-F8EEBE02804C}"/>
</file>

<file path=customXml/itemProps2.xml><?xml version="1.0" encoding="utf-8"?>
<ds:datastoreItem xmlns:ds="http://schemas.openxmlformats.org/officeDocument/2006/customXml" ds:itemID="{9C7C3275-1C49-49AB-8013-27E70CB4E8E7}"/>
</file>

<file path=customXml/itemProps3.xml><?xml version="1.0" encoding="utf-8"?>
<ds:datastoreItem xmlns:ds="http://schemas.openxmlformats.org/officeDocument/2006/customXml" ds:itemID="{97221508-F64C-404C-87D1-A0EC66AFA939}"/>
</file>

<file path=customXml/itemProps4.xml><?xml version="1.0" encoding="utf-8"?>
<ds:datastoreItem xmlns:ds="http://schemas.openxmlformats.org/officeDocument/2006/customXml" ds:itemID="{87B1BEB0-087D-49B0-9C90-671D9E42A27D}"/>
</file>

<file path=docProps/app.xml><?xml version="1.0" encoding="utf-8"?>
<Properties xmlns="http://schemas.openxmlformats.org/officeDocument/2006/extended-properties" xmlns:vt="http://schemas.openxmlformats.org/officeDocument/2006/docPropsVTypes">
  <Template>blank</Template>
  <TotalTime>0</TotalTime>
  <Words>3649</Words>
  <Application>Microsoft Office PowerPoint</Application>
  <PresentationFormat>Brugerdefineret</PresentationFormat>
  <Paragraphs>302</Paragraphs>
  <Slides>59</Slides>
  <Notes>2</Notes>
  <HiddenSlides>0</HiddenSlides>
  <MMClips>0</MMClips>
  <ScaleCrop>false</ScaleCrop>
  <HeadingPairs>
    <vt:vector size="6" baseType="variant">
      <vt:variant>
        <vt:lpstr>Benyttede skrifttyper</vt:lpstr>
      </vt:variant>
      <vt:variant>
        <vt:i4>2</vt:i4>
      </vt:variant>
      <vt:variant>
        <vt:lpstr>Tema</vt:lpstr>
      </vt:variant>
      <vt:variant>
        <vt:i4>4</vt:i4>
      </vt:variant>
      <vt:variant>
        <vt:lpstr>Slidetitler</vt:lpstr>
      </vt:variant>
      <vt:variant>
        <vt:i4>59</vt:i4>
      </vt:variant>
    </vt:vector>
  </HeadingPairs>
  <TitlesOfParts>
    <vt:vector size="65" baseType="lpstr">
      <vt:lpstr>Arial</vt:lpstr>
      <vt:lpstr>Calibri</vt:lpstr>
      <vt:lpstr>Landbrug_og_Foedevarer</vt:lpstr>
      <vt:lpstr>LF PPT - Vækst i balance</vt:lpstr>
      <vt:lpstr>LF PPT - Illustrationer i bunden</vt:lpstr>
      <vt:lpstr>LF PPT - SEGES</vt:lpstr>
      <vt:lpstr>Operation Engsnarre</vt:lpstr>
      <vt:lpstr>Projekt engsnarre  - udløb af aftaler – hvad så nu?</vt:lpstr>
      <vt:lpstr>20 årige tilsagn</vt:lpstr>
      <vt:lpstr>Husk jeres stolthed da projektet startede  - rigtig god historie for jer lokalt og for landbruget som helhed!</vt:lpstr>
      <vt:lpstr>PowerPoint-præsentation</vt:lpstr>
      <vt:lpstr>PowerPoint-præsentation</vt:lpstr>
      <vt:lpstr>Muligheder for nye tilsagn?</vt:lpstr>
      <vt:lpstr>Tilskud til Pleje af græs- og naturarealer  - satser i 2018</vt:lpstr>
      <vt:lpstr>Tilsagn med forpligtigelse til slæt</vt:lpstr>
      <vt:lpstr>Tilskud – med eller uden grundbetaling?</vt:lpstr>
      <vt:lpstr>Valg af kontrolform?</vt:lpstr>
      <vt:lpstr>PowerPoint-præsentation</vt:lpstr>
      <vt:lpstr>PowerPoint-præsentation</vt:lpstr>
      <vt:lpstr>Hvordan må arealerne anvendes fremover?</vt:lpstr>
      <vt:lpstr>Naturbeskyttelseslovens § 3</vt:lpstr>
      <vt:lpstr>§ 3 registreringer</vt:lpstr>
      <vt:lpstr>Beskyttet natur</vt:lpstr>
      <vt:lpstr>Information om registreringer og nye / ændrede registreringer</vt:lpstr>
      <vt:lpstr>Tilstandsændring</vt:lpstr>
      <vt:lpstr>Naturlige søer</vt:lpstr>
      <vt:lpstr>Naturlige søer</vt:lpstr>
      <vt:lpstr>Søer og dræn </vt:lpstr>
      <vt:lpstr>Erstatnings-sø?</vt:lpstr>
      <vt:lpstr>Heder</vt:lpstr>
      <vt:lpstr>Heder – og beviser</vt:lpstr>
      <vt:lpstr>Moser og lignende</vt:lpstr>
      <vt:lpstr>Strandenge og -sumpe</vt:lpstr>
      <vt:lpstr>Strandenge og -sumpe</vt:lpstr>
      <vt:lpstr>Ferske enge </vt:lpstr>
      <vt:lpstr>Ferske enge</vt:lpstr>
      <vt:lpstr>Ferske enge</vt:lpstr>
      <vt:lpstr>Ferske enge</vt:lpstr>
      <vt:lpstr>Biologiske overdrev</vt:lpstr>
      <vt:lpstr>Biologiske overdrev</vt:lpstr>
      <vt:lpstr>Biologiske overdrev</vt:lpstr>
      <vt:lpstr>Naturtypebekendtgørelsen</vt:lpstr>
      <vt:lpstr>Genopdyrkningsret</vt:lpstr>
      <vt:lpstr>Oplysningsordning og klage</vt:lpstr>
      <vt:lpstr>Fredede arter</vt:lpstr>
      <vt:lpstr>fredede arter i Danmark – hvem er de? </vt:lpstr>
      <vt:lpstr>Bilag IV arter</vt:lpstr>
      <vt:lpstr>Bilag IV arter</vt:lpstr>
      <vt:lpstr>I Natura 2000 områder</vt:lpstr>
      <vt:lpstr>Natura 2000</vt:lpstr>
      <vt:lpstr>Særligt udpegede Natura 2000 arealer</vt:lpstr>
      <vt:lpstr>Anmeldelsespligt i Natura 2000</vt:lpstr>
      <vt:lpstr>Erstatning hvis afslag på aktivitet</vt:lpstr>
      <vt:lpstr>MFO brak</vt:lpstr>
      <vt:lpstr>Vandløbsregulering</vt:lpstr>
      <vt:lpstr>Vandløbsregulering</vt:lpstr>
      <vt:lpstr>Betaling for vandløbsregulering</vt:lpstr>
      <vt:lpstr>Projektbeskrivelse – regulering af vandløb</vt:lpstr>
      <vt:lpstr>Vandplanerne, målsætning – regulering af vandløb</vt:lpstr>
      <vt:lpstr>Proces – regulering af vandløb</vt:lpstr>
      <vt:lpstr>Okkerloven</vt:lpstr>
      <vt:lpstr>Okkerloven</vt:lpstr>
      <vt:lpstr>Habitatbekendtgørelsen § 6</vt:lpstr>
      <vt:lpstr>PowerPoint-præsentation</vt:lpstr>
      <vt:lpstr>Naturpleje som driftsgren – Fokus på kvalitet og den gode historie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Engsnarre</dc:title>
  <dc:creator/>
  <cp:lastModifiedBy/>
  <cp:revision>1</cp:revision>
  <dcterms:created xsi:type="dcterms:W3CDTF">2018-04-06T12:12:45Z</dcterms:created>
  <dcterms:modified xsi:type="dcterms:W3CDTF">2018-04-10T09:23:07Z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0x010100C568DB52D9D0A14D9B2FDCC96666E9F2007948130EC3DB064584E219954237AF3900242457EFB8B24247815D688C526CD44D00C26A9DBCB02B5C4DA1F017B836C045C00060750ADE2E6249BABB5C6118FC133DE800AF2E6DC7107240CAAE62CB7A7C0C3100002E9F973A8E78CB44B5A02CB197182948</vt:lpwstr>
  </property>
  <property fmtid="{D5CDD505-2E9C-101B-9397-08002B2CF9AE}" pid="3" name="_dlc_DocIdItemGuid">
    <vt:lpwstr>de7de1f7-6a0a-46fb-af71-5ad9dd872a50</vt:lpwstr>
  </property>
  <property fmtid="{D5CDD505-2E9C-101B-9397-08002B2CF9AE}" pid="4" name="Taksonomi">
    <vt:lpwstr/>
  </property>
</Properties>
</file>